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Lst>
  <p:sldSz cy="5143500" cx="9144000"/>
  <p:notesSz cx="6858000" cy="9144000"/>
  <p:embeddedFontLst>
    <p:embeddedFont>
      <p:font typeface="Roboto"/>
      <p:regular r:id="rId177"/>
      <p:bold r:id="rId178"/>
      <p:italic r:id="rId179"/>
      <p:boldItalic r:id="rId180"/>
    </p:embeddedFont>
    <p:embeddedFont>
      <p:font typeface="Nunito"/>
      <p:regular r:id="rId181"/>
      <p:bold r:id="rId182"/>
      <p:italic r:id="rId183"/>
      <p:boldItalic r:id="rId184"/>
    </p:embeddedFont>
    <p:embeddedFont>
      <p:font typeface="Montserrat"/>
      <p:regular r:id="rId185"/>
      <p:bold r:id="rId186"/>
      <p:italic r:id="rId187"/>
      <p:boldItalic r:id="rId188"/>
    </p:embeddedFont>
    <p:embeddedFont>
      <p:font typeface="Lato"/>
      <p:regular r:id="rId189"/>
      <p:bold r:id="rId190"/>
      <p:italic r:id="rId191"/>
      <p:boldItalic r:id="rId192"/>
    </p:embeddedFont>
    <p:embeddedFont>
      <p:font typeface="Nunito ExtraBold"/>
      <p:bold r:id="rId193"/>
      <p:boldItalic r:id="rId194"/>
    </p:embeddedFont>
    <p:embeddedFont>
      <p:font typeface="Montserrat ExtraBold"/>
      <p:bold r:id="rId195"/>
      <p:boldItalic r:id="rId196"/>
    </p:embeddedFont>
    <p:embeddedFont>
      <p:font typeface="Comfortaa"/>
      <p:regular r:id="rId197"/>
      <p:bold r:id="rId1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D4E3DF-4BBF-41E9-9EDF-45CA8A5DE57A}">
  <a:tblStyle styleId="{14D4E3DF-4BBF-41E9-9EDF-45CA8A5DE5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Lato-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NunitoExtraBold-boldItalic.fntdata"/><Relationship Id="rId43" Type="http://schemas.openxmlformats.org/officeDocument/2006/relationships/slide" Target="slides/slide36.xml"/><Relationship Id="rId193" Type="http://schemas.openxmlformats.org/officeDocument/2006/relationships/font" Target="fonts/NunitoExtraBold-bold.fntdata"/><Relationship Id="rId46" Type="http://schemas.openxmlformats.org/officeDocument/2006/relationships/slide" Target="slides/slide39.xml"/><Relationship Id="rId192" Type="http://schemas.openxmlformats.org/officeDocument/2006/relationships/font" Target="fonts/Lato-boldItalic.fntdata"/><Relationship Id="rId45" Type="http://schemas.openxmlformats.org/officeDocument/2006/relationships/slide" Target="slides/slide38.xml"/><Relationship Id="rId191" Type="http://schemas.openxmlformats.org/officeDocument/2006/relationships/font" Target="fonts/Lato-italic.fntdata"/><Relationship Id="rId48" Type="http://schemas.openxmlformats.org/officeDocument/2006/relationships/slide" Target="slides/slide41.xml"/><Relationship Id="rId187" Type="http://schemas.openxmlformats.org/officeDocument/2006/relationships/font" Target="fonts/Montserrat-italic.fntdata"/><Relationship Id="rId47" Type="http://schemas.openxmlformats.org/officeDocument/2006/relationships/slide" Target="slides/slide40.xml"/><Relationship Id="rId186" Type="http://schemas.openxmlformats.org/officeDocument/2006/relationships/font" Target="fonts/Montserrat-bold.fntdata"/><Relationship Id="rId185" Type="http://schemas.openxmlformats.org/officeDocument/2006/relationships/font" Target="fonts/Montserrat-regular.fntdata"/><Relationship Id="rId49" Type="http://schemas.openxmlformats.org/officeDocument/2006/relationships/slide" Target="slides/slide42.xml"/><Relationship Id="rId184" Type="http://schemas.openxmlformats.org/officeDocument/2006/relationships/font" Target="fonts/Nunito-boldItalic.fntdata"/><Relationship Id="rId189" Type="http://schemas.openxmlformats.org/officeDocument/2006/relationships/font" Target="fonts/Lato-regular.fntdata"/><Relationship Id="rId188" Type="http://schemas.openxmlformats.org/officeDocument/2006/relationships/font" Target="fonts/Montserra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font" Target="fonts/Nunito-italic.fntdata"/><Relationship Id="rId32" Type="http://schemas.openxmlformats.org/officeDocument/2006/relationships/slide" Target="slides/slide25.xml"/><Relationship Id="rId182" Type="http://schemas.openxmlformats.org/officeDocument/2006/relationships/font" Target="fonts/Nunito-bold.fntdata"/><Relationship Id="rId35" Type="http://schemas.openxmlformats.org/officeDocument/2006/relationships/slide" Target="slides/slide28.xml"/><Relationship Id="rId181" Type="http://schemas.openxmlformats.org/officeDocument/2006/relationships/font" Target="fonts/Nunito-regular.fntdata"/><Relationship Id="rId34" Type="http://schemas.openxmlformats.org/officeDocument/2006/relationships/slide" Target="slides/slide27.xml"/><Relationship Id="rId180" Type="http://schemas.openxmlformats.org/officeDocument/2006/relationships/font" Target="fonts/Roboto-boldItalic.fntdata"/><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font" Target="fonts/Roboto-italic.fntdata"/><Relationship Id="rId178" Type="http://schemas.openxmlformats.org/officeDocument/2006/relationships/font" Target="fonts/Roboto-bold.fntdata"/><Relationship Id="rId177" Type="http://schemas.openxmlformats.org/officeDocument/2006/relationships/font" Target="fonts/Robo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font" Target="fonts/Comfortaa-bold.fntdata"/><Relationship Id="rId14" Type="http://schemas.openxmlformats.org/officeDocument/2006/relationships/slide" Target="slides/slide7.xml"/><Relationship Id="rId197" Type="http://schemas.openxmlformats.org/officeDocument/2006/relationships/font" Target="fonts/Comfortaa-regular.fntdata"/><Relationship Id="rId17" Type="http://schemas.openxmlformats.org/officeDocument/2006/relationships/slide" Target="slides/slide10.xml"/><Relationship Id="rId196" Type="http://schemas.openxmlformats.org/officeDocument/2006/relationships/font" Target="fonts/MontserratExtraBold-boldItalic.fntdata"/><Relationship Id="rId16" Type="http://schemas.openxmlformats.org/officeDocument/2006/relationships/slide" Target="slides/slide9.xml"/><Relationship Id="rId195" Type="http://schemas.openxmlformats.org/officeDocument/2006/relationships/font" Target="fonts/MontserratExtraBold-bold.fntdata"/><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31eb40975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31eb40975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31eb40975_9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31eb40975_9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6155684fa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6155684fa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6155684f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06155684f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06155684fa_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06155684fa_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06155684fa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06155684fa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06155684fa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06155684fa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6155684fa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06155684fa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06155684fa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06155684fa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6155684fa_1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6155684fa_1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06155684fa_8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06155684fa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31eb4097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31eb4097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62d07af8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62d07af8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031eb40975_1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031eb40975_1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31eb40975_1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31eb40975_1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031eb40975_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031eb40975_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31eb40975_1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31eb40975_1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031eb40975_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031eb40975_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031eb40975_1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031eb40975_1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6155684f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6155684f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031eb40975_1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031eb40975_1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031eb40975_1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031eb40975_1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31eb40975_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31eb40975_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62d07af8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62d07af8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6155684f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06155684f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06155684fa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06155684fa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06155684fa_1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06155684fa_1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06155684fa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06155684fa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06155684fa_1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06155684fa_1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06155684fa_1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06155684fa_1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06155684fa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06155684fa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06155684fa_1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06155684fa_1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06155684fa_3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106155684fa_3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06155684fa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06155684fa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62d07af8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62d07af8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06155684fa_3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06155684fa_3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06155684fa_3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06155684fa_3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06155684fa_3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06155684fa_3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06155684fa_3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06155684fa_3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031eb40975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031eb40975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 not make this black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06155684f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06155684f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031eb40975_2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1031eb40975_2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031eb40975_2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031eb40975_2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06155684f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06155684f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06155684fa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06155684fa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62d07af8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62d07af8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031eb40975_2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031eb40975_2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06155684fa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06155684fa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06155684fa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06155684fa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6155684fa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106155684fa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06155684fa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06155684fa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0671dc7a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0671dc7a8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06155684fa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06155684fa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06294646f7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06294646f7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06294646f7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06294646f7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06294646f7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106294646f7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62d07af8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062d07af8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06294646f7_3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06294646f7_3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106294646f7_2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106294646f7_2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62d07af8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062d07af8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062d07af8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1062d07af8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62d07af8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62d07af8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06294646f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06294646f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06294646f7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06294646f7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06294646f7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06294646f7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06294646f7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06294646f7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06389de488_3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106389de488_3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31eb40975_1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31eb40975_1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06389de488_3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06389de488_3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6294646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6294646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06294646f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06294646f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6294646f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6294646f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06294646f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06294646f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06294646f7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106294646f7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06294646f7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06294646f7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106294646f7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106294646f7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06294646f7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06294646f7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06389de48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106389de48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31eb40975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31eb40975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31eb40975_9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31eb40975_9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31eb40975_1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31eb40975_1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31eb40975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31eb40975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31eb40975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31eb40975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31eb40975_1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31eb40975_1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31eb40975_1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31eb40975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31eb40975_1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31eb40975_1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31eb40975_1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31eb40975_1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31eb40975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31eb40975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31eb40975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31eb40975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6155684fa_3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6155684fa_3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31eb40975_1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31eb40975_1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31eb40975_1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31eb40975_1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31eb40975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31eb40975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31eb40975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31eb40975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31eb40975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31eb40975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31eb40975_9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31eb40975_9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31eb40975_9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31eb40975_9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6155684fa_3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6155684fa_3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6389de48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6389de48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31eb4097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31eb4097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31eb40975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31eb40975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31eb4097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31eb4097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31eb40975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31eb40975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31eb40975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31eb40975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31eb4097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31eb4097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031eb40975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031eb4097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031eb40975_1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031eb40975_1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031eb40975_1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031eb40975_1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031eb40975_1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031eb40975_1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31eb40975_1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31eb40975_1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62d07af8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62d07af8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31eb40975_1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31eb40975_1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31eb40975_1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31eb40975_1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31eb40975_17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31eb40975_17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31eb40975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31eb40975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31eb40975_1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31eb40975_1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31eb40975_1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31eb40975_1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31eb40975_17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31eb40975_17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031eb40975_17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031eb40975_17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31eb40975_17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31eb40975_1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31eb40975_17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31eb40975_17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031eb40975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031eb40975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31eb40975_2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31eb40975_2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031eb40975_17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031eb40975_17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031eb40975_2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031eb40975_2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31eb40975_9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31eb40975_9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031eb40975_2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031eb40975_2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031eb40975_2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031eb40975_2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62d07af8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062d07af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31eb40975_1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31eb40975_1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31eb40975_1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31eb40975_1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31eb40975_1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31eb40975_1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31eb40975_1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31eb40975_1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031eb40975_1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031eb40975_1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31eb40975_1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31eb40975_1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31eb40975_1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31eb40975_1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31eb40975_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31eb40975_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31eb40975_1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31eb40975_1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31eb40975_1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31eb40975_1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6389de4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06389de4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031eb40975_1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031eb40975_1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031eb40975_1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031eb40975_1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06389de48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06389de48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031eb40975_1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031eb40975_1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31eb40975_1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31eb40975_1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31eb40975_1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31eb40975_1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6155684fa_2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6155684fa_2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31eb40975_9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31eb40975_9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031eb40975_1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031eb40975_1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031eb40975_1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031eb40975_1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031eb40975_1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031eb40975_1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31eb40975_1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31eb40975_1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031eb40975_1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031eb40975_1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6155684fa_2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6155684fa_2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31eb40975_1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31eb40975_1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31eb40975_1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31eb40975_1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31eb40975_1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31eb40975_1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06155684fa_3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06155684fa_3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31eb40975_9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31eb40975_9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6155684fa_3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6155684fa_3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6155684fa_3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6155684fa_3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06155684fa_3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06155684fa_3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6155684fa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6155684fa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06155684fa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06155684fa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6155684fa_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6155684fa_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06155684fa_2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06155684fa_2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06155684fa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06155684fa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6155684fa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6155684fa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06155684fa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06155684fa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4"/>
          <p:cNvGrpSpPr/>
          <p:nvPr/>
        </p:nvGrpSpPr>
        <p:grpSpPr>
          <a:xfrm>
            <a:off x="0" y="490"/>
            <a:ext cx="5153705" cy="5134399"/>
            <a:chOff x="0" y="75"/>
            <a:chExt cx="5153705" cy="5152950"/>
          </a:xfrm>
        </p:grpSpPr>
        <p:sp>
          <p:nvSpPr>
            <p:cNvPr id="131" name="Google Shape;131;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6" name="Google Shape;136;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7" name="Google Shape;13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 name="Shape 138"/>
        <p:cNvGrpSpPr/>
        <p:nvPr/>
      </p:nvGrpSpPr>
      <p:grpSpPr>
        <a:xfrm>
          <a:off x="0" y="0"/>
          <a:ext cx="0" cy="0"/>
          <a:chOff x="0" y="0"/>
          <a:chExt cx="0" cy="0"/>
        </a:xfrm>
      </p:grpSpPr>
      <p:grpSp>
        <p:nvGrpSpPr>
          <p:cNvPr id="139" name="Google Shape;139;p15"/>
          <p:cNvGrpSpPr/>
          <p:nvPr/>
        </p:nvGrpSpPr>
        <p:grpSpPr>
          <a:xfrm>
            <a:off x="4406400" y="0"/>
            <a:ext cx="4737600" cy="5143065"/>
            <a:chOff x="4406400" y="0"/>
            <a:chExt cx="4737600" cy="5143065"/>
          </a:xfrm>
        </p:grpSpPr>
        <p:sp>
          <p:nvSpPr>
            <p:cNvPr id="140" name="Google Shape;140;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grpSp>
        <p:nvGrpSpPr>
          <p:cNvPr id="161" name="Google Shape;161;p16"/>
          <p:cNvGrpSpPr/>
          <p:nvPr/>
        </p:nvGrpSpPr>
        <p:grpSpPr>
          <a:xfrm>
            <a:off x="0" y="381001"/>
            <a:ext cx="1037850" cy="1016287"/>
            <a:chOff x="0" y="381001"/>
            <a:chExt cx="1037850" cy="1016287"/>
          </a:xfrm>
        </p:grpSpPr>
        <p:sp>
          <p:nvSpPr>
            <p:cNvPr id="162" name="Google Shape;16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66" name="Google Shape;1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7" name="Shape 167"/>
        <p:cNvGrpSpPr/>
        <p:nvPr/>
      </p:nvGrpSpPr>
      <p:grpSpPr>
        <a:xfrm>
          <a:off x="0" y="0"/>
          <a:ext cx="0" cy="0"/>
          <a:chOff x="0" y="0"/>
          <a:chExt cx="0" cy="0"/>
        </a:xfrm>
      </p:grpSpPr>
      <p:grpSp>
        <p:nvGrpSpPr>
          <p:cNvPr id="168" name="Google Shape;168;p17"/>
          <p:cNvGrpSpPr/>
          <p:nvPr/>
        </p:nvGrpSpPr>
        <p:grpSpPr>
          <a:xfrm>
            <a:off x="0" y="381001"/>
            <a:ext cx="1037850" cy="1016287"/>
            <a:chOff x="0" y="381001"/>
            <a:chExt cx="1037850" cy="1016287"/>
          </a:xfrm>
        </p:grpSpPr>
        <p:sp>
          <p:nvSpPr>
            <p:cNvPr id="169" name="Google Shape;169;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2" name="Google Shape;172;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3" name="Google Shape;173;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4" name="Google Shape;17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18"/>
          <p:cNvGrpSpPr/>
          <p:nvPr/>
        </p:nvGrpSpPr>
        <p:grpSpPr>
          <a:xfrm>
            <a:off x="0" y="381001"/>
            <a:ext cx="1037850" cy="1016287"/>
            <a:chOff x="0" y="381001"/>
            <a:chExt cx="1037850" cy="1016287"/>
          </a:xfrm>
        </p:grpSpPr>
        <p:sp>
          <p:nvSpPr>
            <p:cNvPr id="177" name="Google Shape;177;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0" name="Google Shape;1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grpSp>
        <p:nvGrpSpPr>
          <p:cNvPr id="182" name="Google Shape;182;p19"/>
          <p:cNvGrpSpPr/>
          <p:nvPr/>
        </p:nvGrpSpPr>
        <p:grpSpPr>
          <a:xfrm>
            <a:off x="0" y="381001"/>
            <a:ext cx="1037850" cy="1016287"/>
            <a:chOff x="0" y="381001"/>
            <a:chExt cx="1037850" cy="1016287"/>
          </a:xfrm>
        </p:grpSpPr>
        <p:sp>
          <p:nvSpPr>
            <p:cNvPr id="183" name="Google Shape;183;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7" name="Google Shape;18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8" name="Shape 188"/>
        <p:cNvGrpSpPr/>
        <p:nvPr/>
      </p:nvGrpSpPr>
      <p:grpSpPr>
        <a:xfrm>
          <a:off x="0" y="0"/>
          <a:ext cx="0" cy="0"/>
          <a:chOff x="0" y="0"/>
          <a:chExt cx="0" cy="0"/>
        </a:xfrm>
      </p:grpSpPr>
      <p:grpSp>
        <p:nvGrpSpPr>
          <p:cNvPr id="189" name="Google Shape;189;p20"/>
          <p:cNvGrpSpPr/>
          <p:nvPr/>
        </p:nvGrpSpPr>
        <p:grpSpPr>
          <a:xfrm>
            <a:off x="4406400" y="0"/>
            <a:ext cx="4737600" cy="5143500"/>
            <a:chOff x="4406400" y="0"/>
            <a:chExt cx="4737600" cy="5143500"/>
          </a:xfrm>
        </p:grpSpPr>
        <p:sp>
          <p:nvSpPr>
            <p:cNvPr id="190" name="Google Shape;190;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0" name="Shape 210"/>
        <p:cNvGrpSpPr/>
        <p:nvPr/>
      </p:nvGrpSpPr>
      <p:grpSpPr>
        <a:xfrm>
          <a:off x="0" y="0"/>
          <a:ext cx="0" cy="0"/>
          <a:chOff x="0" y="0"/>
          <a:chExt cx="0" cy="0"/>
        </a:xfrm>
      </p:grpSpPr>
      <p:grpSp>
        <p:nvGrpSpPr>
          <p:cNvPr id="211" name="Google Shape;211;p21"/>
          <p:cNvGrpSpPr/>
          <p:nvPr/>
        </p:nvGrpSpPr>
        <p:grpSpPr>
          <a:xfrm>
            <a:off x="0" y="381001"/>
            <a:ext cx="1037850" cy="1016287"/>
            <a:chOff x="0" y="381001"/>
            <a:chExt cx="1037850" cy="1016287"/>
          </a:xfrm>
        </p:grpSpPr>
        <p:sp>
          <p:nvSpPr>
            <p:cNvPr id="212" name="Google Shape;212;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16" name="Google Shape;216;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7" name="Google Shape;2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grpSp>
        <p:nvGrpSpPr>
          <p:cNvPr id="219" name="Google Shape;219;p22"/>
          <p:cNvGrpSpPr/>
          <p:nvPr/>
        </p:nvGrpSpPr>
        <p:grpSpPr>
          <a:xfrm>
            <a:off x="0" y="4128572"/>
            <a:ext cx="698925" cy="684657"/>
            <a:chOff x="0" y="3785672"/>
            <a:chExt cx="698925" cy="684657"/>
          </a:xfrm>
        </p:grpSpPr>
        <p:sp>
          <p:nvSpPr>
            <p:cNvPr id="220" name="Google Shape;220;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4" name="Shape 224"/>
        <p:cNvGrpSpPr/>
        <p:nvPr/>
      </p:nvGrpSpPr>
      <p:grpSpPr>
        <a:xfrm>
          <a:off x="0" y="0"/>
          <a:ext cx="0" cy="0"/>
          <a:chOff x="0" y="0"/>
          <a:chExt cx="0" cy="0"/>
        </a:xfrm>
      </p:grpSpPr>
      <p:grpSp>
        <p:nvGrpSpPr>
          <p:cNvPr id="225" name="Google Shape;225;p23"/>
          <p:cNvGrpSpPr/>
          <p:nvPr/>
        </p:nvGrpSpPr>
        <p:grpSpPr>
          <a:xfrm>
            <a:off x="4406400" y="0"/>
            <a:ext cx="4737600" cy="5143065"/>
            <a:chOff x="4406400" y="0"/>
            <a:chExt cx="4737600" cy="5143065"/>
          </a:xfrm>
        </p:grpSpPr>
        <p:sp>
          <p:nvSpPr>
            <p:cNvPr id="226" name="Google Shape;226;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5" name="Google Shape;245;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6" name="Google Shape;2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 name="Shape 247"/>
        <p:cNvGrpSpPr/>
        <p:nvPr/>
      </p:nvGrpSpPr>
      <p:grpSpPr>
        <a:xfrm>
          <a:off x="0" y="0"/>
          <a:ext cx="0" cy="0"/>
          <a:chOff x="0" y="0"/>
          <a:chExt cx="0" cy="0"/>
        </a:xfrm>
      </p:grpSpPr>
      <p:sp>
        <p:nvSpPr>
          <p:cNvPr id="248" name="Google Shape;2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9" name="Shape 249"/>
        <p:cNvGrpSpPr/>
        <p:nvPr/>
      </p:nvGrpSpPr>
      <p:grpSpPr>
        <a:xfrm>
          <a:off x="0" y="0"/>
          <a:ext cx="0" cy="0"/>
          <a:chOff x="0" y="0"/>
          <a:chExt cx="0" cy="0"/>
        </a:xfrm>
      </p:grpSpPr>
      <p:sp>
        <p:nvSpPr>
          <p:cNvPr id="250" name="Google Shape;250;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52" name="Google Shape;252;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3" name="Google Shape;253;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4" name="Google Shape;254;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26" name="Google Shape;12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27" name="Google Shape;1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1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62.png"/><Relationship Id="rId4" Type="http://schemas.openxmlformats.org/officeDocument/2006/relationships/image" Target="../media/image1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57.png"/><Relationship Id="rId4" Type="http://schemas.openxmlformats.org/officeDocument/2006/relationships/image" Target="../media/image1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63.png"/><Relationship Id="rId4" Type="http://schemas.openxmlformats.org/officeDocument/2006/relationships/image" Target="../media/image1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58.png"/><Relationship Id="rId4" Type="http://schemas.openxmlformats.org/officeDocument/2006/relationships/image" Target="../media/image1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59.png"/><Relationship Id="rId4" Type="http://schemas.openxmlformats.org/officeDocument/2006/relationships/image" Target="../media/image1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75.png"/><Relationship Id="rId4" Type="http://schemas.openxmlformats.org/officeDocument/2006/relationships/image" Target="../media/image16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67.png"/><Relationship Id="rId4" Type="http://schemas.openxmlformats.org/officeDocument/2006/relationships/image" Target="../media/image1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82.png"/><Relationship Id="rId4" Type="http://schemas.openxmlformats.org/officeDocument/2006/relationships/image" Target="../media/image1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71.png"/><Relationship Id="rId4" Type="http://schemas.openxmlformats.org/officeDocument/2006/relationships/image" Target="../media/image1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66.png"/><Relationship Id="rId4" Type="http://schemas.openxmlformats.org/officeDocument/2006/relationships/image" Target="../media/image165.png"/><Relationship Id="rId5" Type="http://schemas.openxmlformats.org/officeDocument/2006/relationships/image" Target="../media/image19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87.png"/><Relationship Id="rId4" Type="http://schemas.openxmlformats.org/officeDocument/2006/relationships/image" Target="../media/image18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80.png"/><Relationship Id="rId4" Type="http://schemas.openxmlformats.org/officeDocument/2006/relationships/image" Target="../media/image17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79.png"/><Relationship Id="rId4" Type="http://schemas.openxmlformats.org/officeDocument/2006/relationships/image" Target="../media/image174.png"/><Relationship Id="rId5" Type="http://schemas.openxmlformats.org/officeDocument/2006/relationships/image" Target="../media/image177.png"/><Relationship Id="rId6" Type="http://schemas.openxmlformats.org/officeDocument/2006/relationships/image" Target="../media/image17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76.png"/><Relationship Id="rId4" Type="http://schemas.openxmlformats.org/officeDocument/2006/relationships/image" Target="../media/image1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79.png"/><Relationship Id="rId4" Type="http://schemas.openxmlformats.org/officeDocument/2006/relationships/image" Target="../media/image173.png"/><Relationship Id="rId5" Type="http://schemas.openxmlformats.org/officeDocument/2006/relationships/image" Target="../media/image177.png"/><Relationship Id="rId6" Type="http://schemas.openxmlformats.org/officeDocument/2006/relationships/image" Target="../media/image18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2.png"/><Relationship Id="rId6" Type="http://schemas.openxmlformats.org/officeDocument/2006/relationships/image" Target="../media/image21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08.png"/><Relationship Id="rId4" Type="http://schemas.openxmlformats.org/officeDocument/2006/relationships/image" Target="../media/image221.png"/><Relationship Id="rId5" Type="http://schemas.openxmlformats.org/officeDocument/2006/relationships/image" Target="../media/image234.png"/><Relationship Id="rId6" Type="http://schemas.openxmlformats.org/officeDocument/2006/relationships/image" Target="../media/image23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8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88.png"/><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91.png"/><Relationship Id="rId4" Type="http://schemas.openxmlformats.org/officeDocument/2006/relationships/image" Target="../media/image19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92.png"/><Relationship Id="rId4" Type="http://schemas.openxmlformats.org/officeDocument/2006/relationships/image" Target="../media/image194.png"/><Relationship Id="rId5" Type="http://schemas.openxmlformats.org/officeDocument/2006/relationships/image" Target="../media/image196.png"/><Relationship Id="rId6" Type="http://schemas.openxmlformats.org/officeDocument/2006/relationships/image" Target="../media/image19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97.png"/><Relationship Id="rId4" Type="http://schemas.openxmlformats.org/officeDocument/2006/relationships/image" Target="../media/image201.png"/><Relationship Id="rId5" Type="http://schemas.openxmlformats.org/officeDocument/2006/relationships/image" Target="../media/image2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03.png"/><Relationship Id="rId4" Type="http://schemas.openxmlformats.org/officeDocument/2006/relationships/image" Target="../media/image205.png"/><Relationship Id="rId5" Type="http://schemas.openxmlformats.org/officeDocument/2006/relationships/image" Target="../media/image20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09.png"/><Relationship Id="rId4" Type="http://schemas.openxmlformats.org/officeDocument/2006/relationships/image" Target="../media/image203.png"/><Relationship Id="rId5" Type="http://schemas.openxmlformats.org/officeDocument/2006/relationships/image" Target="../media/image21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210.png"/><Relationship Id="rId4" Type="http://schemas.openxmlformats.org/officeDocument/2006/relationships/image" Target="../media/image20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203.png"/><Relationship Id="rId4" Type="http://schemas.openxmlformats.org/officeDocument/2006/relationships/image" Target="../media/image21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03.png"/><Relationship Id="rId4" Type="http://schemas.openxmlformats.org/officeDocument/2006/relationships/image" Target="../media/image21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214.png"/><Relationship Id="rId4" Type="http://schemas.openxmlformats.org/officeDocument/2006/relationships/image" Target="../media/image21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22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217.png"/><Relationship Id="rId4" Type="http://schemas.openxmlformats.org/officeDocument/2006/relationships/image" Target="../media/image2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220.png"/><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 Id="rId3" Type="http://schemas.openxmlformats.org/officeDocument/2006/relationships/image" Target="../media/image22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8.xml"/><Relationship Id="rId3" Type="http://schemas.openxmlformats.org/officeDocument/2006/relationships/image" Target="../media/image22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23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2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2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5.xml"/><Relationship Id="rId3" Type="http://schemas.openxmlformats.org/officeDocument/2006/relationships/image" Target="../media/image22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6.xml"/><Relationship Id="rId3" Type="http://schemas.openxmlformats.org/officeDocument/2006/relationships/image" Target="../media/image22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7.xml"/><Relationship Id="rId3" Type="http://schemas.openxmlformats.org/officeDocument/2006/relationships/image" Target="../media/image22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8.xml"/><Relationship Id="rId3" Type="http://schemas.openxmlformats.org/officeDocument/2006/relationships/image" Target="../media/image23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9.xml"/><Relationship Id="rId3" Type="http://schemas.openxmlformats.org/officeDocument/2006/relationships/image" Target="../media/image2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tutorialspoint.com/sql/sql-operators.htm#:~:text=SQL%20Arithmetic%20Operators%20%20%20%20Operator%20,will%20give%202%20%201%20more%20rows%20"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w3schools.com/sql/sql_primarykey.asp" TargetMode="Externa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msdn.microsoft.com/en-us/library/ms190309" TargetMode="External"/><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2.png"/><Relationship Id="rId4" Type="http://schemas.openxmlformats.org/officeDocument/2006/relationships/image" Target="../media/image68.png"/><Relationship Id="rId5"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8.png"/><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3.png"/><Relationship Id="rId4" Type="http://schemas.openxmlformats.org/officeDocument/2006/relationships/image" Target="../media/image97.png"/><Relationship Id="rId5"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1.png"/><Relationship Id="rId4"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7.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0.png"/><Relationship Id="rId4"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1.png"/><Relationship Id="rId4" Type="http://schemas.openxmlformats.org/officeDocument/2006/relationships/image" Target="../media/image98.png"/><Relationship Id="rId5" Type="http://schemas.openxmlformats.org/officeDocument/2006/relationships/image" Target="../media/image108.png"/><Relationship Id="rId6"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0.png"/><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2.png"/><Relationship Id="rId4" Type="http://schemas.openxmlformats.org/officeDocument/2006/relationships/image" Target="../media/image105.png"/><Relationship Id="rId9" Type="http://schemas.openxmlformats.org/officeDocument/2006/relationships/image" Target="../media/image110.png"/><Relationship Id="rId5" Type="http://schemas.openxmlformats.org/officeDocument/2006/relationships/image" Target="../media/image103.png"/><Relationship Id="rId6" Type="http://schemas.openxmlformats.org/officeDocument/2006/relationships/image" Target="../media/image107.png"/><Relationship Id="rId7" Type="http://schemas.openxmlformats.org/officeDocument/2006/relationships/image" Target="../media/image106.png"/><Relationship Id="rId8" Type="http://schemas.openxmlformats.org/officeDocument/2006/relationships/image" Target="../media/image10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113.png"/><Relationship Id="rId6" Type="http://schemas.openxmlformats.org/officeDocument/2006/relationships/image" Target="../media/image117.png"/><Relationship Id="rId7" Type="http://schemas.openxmlformats.org/officeDocument/2006/relationships/image" Target="../media/image1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15.png"/><Relationship Id="rId6" Type="http://schemas.openxmlformats.org/officeDocument/2006/relationships/image" Target="../media/image1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14.png"/><Relationship Id="rId4" Type="http://schemas.openxmlformats.org/officeDocument/2006/relationships/image" Target="../media/image124.png"/><Relationship Id="rId5" Type="http://schemas.openxmlformats.org/officeDocument/2006/relationships/image" Target="../media/image123.png"/><Relationship Id="rId6" Type="http://schemas.openxmlformats.org/officeDocument/2006/relationships/image" Target="../media/image1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31.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0.png"/><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40.png"/><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38.png"/><Relationship Id="rId4" Type="http://schemas.openxmlformats.org/officeDocument/2006/relationships/image" Target="../media/image133.png"/><Relationship Id="rId5" Type="http://schemas.openxmlformats.org/officeDocument/2006/relationships/image" Target="../media/image1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42.png"/><Relationship Id="rId6" Type="http://schemas.openxmlformats.org/officeDocument/2006/relationships/image" Target="../media/image1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www.mysqltutorial.org/mysql-group-by.aspx" TargetMode="External"/><Relationship Id="rId4" Type="http://schemas.openxmlformats.org/officeDocument/2006/relationships/hyperlink" Target="https://www.mysqltutorial.org/mysql-where/" TargetMode="External"/><Relationship Id="rId5"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8" name="Shape 258"/>
        <p:cNvGrpSpPr/>
        <p:nvPr/>
      </p:nvGrpSpPr>
      <p:grpSpPr>
        <a:xfrm>
          <a:off x="0" y="0"/>
          <a:ext cx="0" cy="0"/>
          <a:chOff x="0" y="0"/>
          <a:chExt cx="0" cy="0"/>
        </a:xfrm>
      </p:grpSpPr>
      <p:sp>
        <p:nvSpPr>
          <p:cNvPr id="259" name="Google Shape;259;p26"/>
          <p:cNvSpPr txBox="1"/>
          <p:nvPr>
            <p:ph type="title"/>
          </p:nvPr>
        </p:nvSpPr>
        <p:spPr>
          <a:xfrm>
            <a:off x="819150" y="5006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GB" sz="3502">
                <a:solidFill>
                  <a:schemeClr val="dk2"/>
                </a:solidFill>
              </a:rPr>
              <a:t>RAILWAY MANAGEMENT SYSTEM</a:t>
            </a:r>
            <a:endParaRPr b="1" sz="3502">
              <a:solidFill>
                <a:schemeClr val="dk2"/>
              </a:solidFill>
            </a:endParaRPr>
          </a:p>
        </p:txBody>
      </p:sp>
      <p:sp>
        <p:nvSpPr>
          <p:cNvPr id="260" name="Google Shape;260;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26"/>
          <p:cNvPicPr preferRelativeResize="0"/>
          <p:nvPr/>
        </p:nvPicPr>
        <p:blipFill>
          <a:blip r:embed="rId3">
            <a:alphaModFix/>
          </a:blip>
          <a:stretch>
            <a:fillRect/>
          </a:stretch>
        </p:blipFill>
        <p:spPr>
          <a:xfrm>
            <a:off x="4060" y="0"/>
            <a:ext cx="9135880" cy="5143500"/>
          </a:xfrm>
          <a:prstGeom prst="rect">
            <a:avLst/>
          </a:prstGeom>
          <a:noFill/>
          <a:ln>
            <a:noFill/>
          </a:ln>
        </p:spPr>
      </p:pic>
      <p:sp>
        <p:nvSpPr>
          <p:cNvPr id="262" name="Google Shape;262;p26"/>
          <p:cNvSpPr txBox="1"/>
          <p:nvPr/>
        </p:nvSpPr>
        <p:spPr>
          <a:xfrm>
            <a:off x="642950" y="376350"/>
            <a:ext cx="7778100" cy="181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5300">
                <a:solidFill>
                  <a:schemeClr val="dk1"/>
                </a:solidFill>
                <a:latin typeface="Calibri"/>
                <a:ea typeface="Calibri"/>
                <a:cs typeface="Calibri"/>
                <a:sym typeface="Calibri"/>
              </a:rPr>
              <a:t>RAILWAY MANAGEMENT    SYSTEM</a:t>
            </a:r>
            <a:endParaRPr b="1" sz="5300">
              <a:solidFill>
                <a:schemeClr val="dk1"/>
              </a:solidFill>
              <a:latin typeface="Calibri"/>
              <a:ea typeface="Calibri"/>
              <a:cs typeface="Calibri"/>
              <a:sym typeface="Calibri"/>
            </a:endParaRPr>
          </a:p>
        </p:txBody>
      </p:sp>
      <p:sp>
        <p:nvSpPr>
          <p:cNvPr id="263" name="Google Shape;263;p26"/>
          <p:cNvSpPr txBox="1"/>
          <p:nvPr/>
        </p:nvSpPr>
        <p:spPr>
          <a:xfrm>
            <a:off x="6037350" y="2665850"/>
            <a:ext cx="1473900" cy="2401200"/>
          </a:xfrm>
          <a:prstGeom prst="rect">
            <a:avLst/>
          </a:prstGeom>
          <a:noFill/>
          <a:ln>
            <a:noFill/>
          </a:ln>
          <a:effectLst>
            <a:outerShdw blurRad="57150" rotWithShape="0" algn="bl" dir="5400000" dist="19050">
              <a:srgbClr val="000000">
                <a:alpha val="17000"/>
              </a:srgbClr>
            </a:outerShdw>
            <a:reflection blurRad="0" dir="5400000" dist="38100" endA="0" fadeDir="5400012" kx="0" rotWithShape="0" algn="bl" stA="10000" stPos="0" sy="-100000" ky="0"/>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Submitted By:-</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Archit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Arpit</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Aryan</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Ashish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Davy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Gajendra</a:t>
            </a:r>
            <a:r>
              <a:rPr b="1" lang="en-GB" sz="1600">
                <a:solidFill>
                  <a:schemeClr val="dk1"/>
                </a:solidFill>
                <a:latin typeface="Calibri"/>
                <a:ea typeface="Calibri"/>
                <a:cs typeface="Calibri"/>
                <a:sym typeface="Calibri"/>
              </a:rPr>
              <a:t>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Gurdeep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Karan          </a:t>
            </a:r>
            <a:endParaRPr b="1" sz="1600">
              <a:solidFill>
                <a:schemeClr val="dk1"/>
              </a:solidFill>
              <a:latin typeface="Calibri"/>
              <a:ea typeface="Calibri"/>
              <a:cs typeface="Calibri"/>
              <a:sym typeface="Calibri"/>
            </a:endParaRPr>
          </a:p>
        </p:txBody>
      </p:sp>
      <p:sp>
        <p:nvSpPr>
          <p:cNvPr id="264" name="Google Shape;264;p26"/>
          <p:cNvSpPr txBox="1"/>
          <p:nvPr/>
        </p:nvSpPr>
        <p:spPr>
          <a:xfrm>
            <a:off x="7417300" y="2948100"/>
            <a:ext cx="12546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UE203020</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UE203022</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UE203025</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UE203026</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UE203033</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UE203038</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UE203042</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UE203054</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265" name="Google Shape;265;p26"/>
          <p:cNvSpPr txBox="1"/>
          <p:nvPr/>
        </p:nvSpPr>
        <p:spPr>
          <a:xfrm>
            <a:off x="242475" y="3622400"/>
            <a:ext cx="49524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Calibri"/>
                <a:ea typeface="Calibri"/>
                <a:cs typeface="Calibri"/>
                <a:sym typeface="Calibri"/>
              </a:rPr>
              <a:t>Submitted To:-</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DR.Mamta Juneja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Associate Professor ,CSE Department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b="1" lang="en-GB" sz="1600">
                <a:solidFill>
                  <a:schemeClr val="dk1"/>
                </a:solidFill>
                <a:latin typeface="Calibri"/>
                <a:ea typeface="Calibri"/>
                <a:cs typeface="Calibri"/>
                <a:sym typeface="Calibri"/>
              </a:rPr>
              <a:t>UIET, Panjab University Chandigarh (160014) </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5"/>
          <p:cNvPicPr preferRelativeResize="0"/>
          <p:nvPr/>
        </p:nvPicPr>
        <p:blipFill>
          <a:blip r:embed="rId3">
            <a:alphaModFix/>
          </a:blip>
          <a:stretch>
            <a:fillRect/>
          </a:stretch>
        </p:blipFill>
        <p:spPr>
          <a:xfrm>
            <a:off x="585775" y="1395413"/>
            <a:ext cx="7972425" cy="2352675"/>
          </a:xfrm>
          <a:prstGeom prst="rect">
            <a:avLst/>
          </a:prstGeom>
          <a:noFill/>
          <a:ln>
            <a:noFill/>
          </a:ln>
        </p:spPr>
      </p:pic>
      <p:sp>
        <p:nvSpPr>
          <p:cNvPr id="337" name="Google Shape;337;p35"/>
          <p:cNvSpPr txBox="1"/>
          <p:nvPr/>
        </p:nvSpPr>
        <p:spPr>
          <a:xfrm>
            <a:off x="585775" y="434050"/>
            <a:ext cx="587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u="sng">
                <a:solidFill>
                  <a:srgbClr val="38761D"/>
                </a:solidFill>
                <a:latin typeface="Montserrat ExtraBold"/>
                <a:ea typeface="Montserrat ExtraBold"/>
                <a:cs typeface="Montserrat ExtraBold"/>
                <a:sym typeface="Montserrat ExtraBold"/>
              </a:rPr>
              <a:t>FARE_TABLE</a:t>
            </a:r>
            <a:endParaRPr sz="3000" u="sng">
              <a:solidFill>
                <a:srgbClr val="38761D"/>
              </a:solidFill>
              <a:latin typeface="Montserrat ExtraBold"/>
              <a:ea typeface="Montserrat ExtraBold"/>
              <a:cs typeface="Montserrat ExtraBold"/>
              <a:sym typeface="Montserrat Extra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25"/>
          <p:cNvPicPr preferRelativeResize="0"/>
          <p:nvPr/>
        </p:nvPicPr>
        <p:blipFill>
          <a:blip r:embed="rId3">
            <a:alphaModFix/>
          </a:blip>
          <a:stretch>
            <a:fillRect/>
          </a:stretch>
        </p:blipFill>
        <p:spPr>
          <a:xfrm>
            <a:off x="1530125" y="751813"/>
            <a:ext cx="6296025" cy="37623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type="title"/>
          </p:nvPr>
        </p:nvSpPr>
        <p:spPr>
          <a:xfrm>
            <a:off x="270675" y="251650"/>
            <a:ext cx="5928900" cy="543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a:t>
            </a:r>
            <a:endParaRPr b="1" i="1" sz="3555" u="sng">
              <a:solidFill>
                <a:srgbClr val="980000"/>
              </a:solidFill>
            </a:endParaRPr>
          </a:p>
          <a:p>
            <a:pPr indent="0" lvl="0" marL="0" rtl="0" algn="l">
              <a:spcBef>
                <a:spcPts val="0"/>
              </a:spcBef>
              <a:spcAft>
                <a:spcPts val="0"/>
              </a:spcAft>
              <a:buNone/>
            </a:pPr>
            <a:r>
              <a:t/>
            </a:r>
            <a:endParaRPr/>
          </a:p>
        </p:txBody>
      </p:sp>
      <p:sp>
        <p:nvSpPr>
          <p:cNvPr id="990" name="Google Shape;990;p126"/>
          <p:cNvSpPr txBox="1"/>
          <p:nvPr>
            <p:ph idx="1" type="body"/>
          </p:nvPr>
        </p:nvSpPr>
        <p:spPr>
          <a:xfrm>
            <a:off x="467175" y="703975"/>
            <a:ext cx="8514000" cy="4371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i="1" lang="en-GB" sz="1600">
                <a:solidFill>
                  <a:srgbClr val="000000"/>
                </a:solidFill>
                <a:latin typeface="Comfortaa"/>
                <a:ea typeface="Comfortaa"/>
                <a:cs typeface="Comfortaa"/>
                <a:sym typeface="Comfortaa"/>
              </a:rPr>
              <a:t>A </a:t>
            </a:r>
            <a:r>
              <a:rPr b="1" i="1" lang="en-GB" sz="1600">
                <a:solidFill>
                  <a:srgbClr val="FF0000"/>
                </a:solidFill>
                <a:latin typeface="Comfortaa"/>
                <a:ea typeface="Comfortaa"/>
                <a:cs typeface="Comfortaa"/>
                <a:sym typeface="Comfortaa"/>
              </a:rPr>
              <a:t>Subquery</a:t>
            </a:r>
            <a:r>
              <a:rPr b="1" i="1" lang="en-GB" sz="1600">
                <a:solidFill>
                  <a:srgbClr val="000000"/>
                </a:solidFill>
                <a:latin typeface="Comfortaa"/>
                <a:ea typeface="Comfortaa"/>
                <a:cs typeface="Comfortaa"/>
                <a:sym typeface="Comfortaa"/>
              </a:rPr>
              <a:t> or Inner query or a Nested query is a query within another SQL query and embedded within the WHERE clause.</a:t>
            </a:r>
            <a:endParaRPr b="1" i="1" sz="1600">
              <a:solidFill>
                <a:srgbClr val="000000"/>
              </a:solidFill>
              <a:latin typeface="Comfortaa"/>
              <a:ea typeface="Comfortaa"/>
              <a:cs typeface="Comfortaa"/>
              <a:sym typeface="Comfortaa"/>
            </a:endParaRPr>
          </a:p>
          <a:p>
            <a:pPr indent="0" lvl="0" marL="0" rtl="0" algn="l">
              <a:lnSpc>
                <a:spcPct val="95000"/>
              </a:lnSpc>
              <a:spcBef>
                <a:spcPts val="1200"/>
              </a:spcBef>
              <a:spcAft>
                <a:spcPts val="0"/>
              </a:spcAft>
              <a:buSzPts val="852"/>
              <a:buNone/>
            </a:pPr>
            <a:r>
              <a:rPr b="1" i="1" lang="en-GB" sz="1600">
                <a:solidFill>
                  <a:srgbClr val="000000"/>
                </a:solidFill>
                <a:latin typeface="Comfortaa"/>
                <a:ea typeface="Comfortaa"/>
                <a:cs typeface="Comfortaa"/>
                <a:sym typeface="Comfortaa"/>
              </a:rPr>
              <a:t>A </a:t>
            </a:r>
            <a:r>
              <a:rPr b="1" i="1" lang="en-GB" sz="1600">
                <a:solidFill>
                  <a:srgbClr val="FF0000"/>
                </a:solidFill>
                <a:latin typeface="Comfortaa"/>
                <a:ea typeface="Comfortaa"/>
                <a:cs typeface="Comfortaa"/>
                <a:sym typeface="Comfortaa"/>
              </a:rPr>
              <a:t>subquery</a:t>
            </a:r>
            <a:r>
              <a:rPr b="1" i="1" lang="en-GB" sz="1600">
                <a:solidFill>
                  <a:srgbClr val="000000"/>
                </a:solidFill>
                <a:latin typeface="Comfortaa"/>
                <a:ea typeface="Comfortaa"/>
                <a:cs typeface="Comfortaa"/>
                <a:sym typeface="Comfortaa"/>
              </a:rPr>
              <a:t> is used to return data that will be used in the main query as a condition to further restrict the data to be retrieved.  </a:t>
            </a:r>
            <a:endParaRPr b="1" i="1" sz="1600">
              <a:solidFill>
                <a:srgbClr val="000000"/>
              </a:solidFill>
              <a:latin typeface="Comfortaa"/>
              <a:ea typeface="Comfortaa"/>
              <a:cs typeface="Comfortaa"/>
              <a:sym typeface="Comfortaa"/>
            </a:endParaRPr>
          </a:p>
          <a:p>
            <a:pPr indent="0" lvl="0" marL="0" rtl="0" algn="l">
              <a:lnSpc>
                <a:spcPct val="95000"/>
              </a:lnSpc>
              <a:spcBef>
                <a:spcPts val="1200"/>
              </a:spcBef>
              <a:spcAft>
                <a:spcPts val="0"/>
              </a:spcAft>
              <a:buSzPts val="852"/>
              <a:buNone/>
            </a:pPr>
            <a:r>
              <a:rPr b="1" i="1" lang="en-GB" sz="1600">
                <a:solidFill>
                  <a:srgbClr val="FF0000"/>
                </a:solidFill>
                <a:latin typeface="Comfortaa"/>
                <a:ea typeface="Comfortaa"/>
                <a:cs typeface="Comfortaa"/>
                <a:sym typeface="Comfortaa"/>
              </a:rPr>
              <a:t>Subqueries</a:t>
            </a:r>
            <a:r>
              <a:rPr b="1" i="1" lang="en-GB" sz="1600">
                <a:solidFill>
                  <a:srgbClr val="000000"/>
                </a:solidFill>
                <a:latin typeface="Comfortaa"/>
                <a:ea typeface="Comfortaa"/>
                <a:cs typeface="Comfortaa"/>
                <a:sym typeface="Comfortaa"/>
              </a:rPr>
              <a:t> can be used with the SELECT, INSERT, UPDATE, and DELETE statements along with the operators like =, &lt;, &gt;, &gt;=, &lt;=, IN, BETWEEN, etc.</a:t>
            </a:r>
            <a:endParaRPr b="1" i="1" sz="1600">
              <a:solidFill>
                <a:srgbClr val="000000"/>
              </a:solidFill>
              <a:latin typeface="Comfortaa"/>
              <a:ea typeface="Comfortaa"/>
              <a:cs typeface="Comfortaa"/>
              <a:sym typeface="Comfortaa"/>
            </a:endParaRPr>
          </a:p>
          <a:p>
            <a:pPr indent="0" lvl="0" marL="0" rtl="0" algn="l">
              <a:lnSpc>
                <a:spcPct val="95000"/>
              </a:lnSpc>
              <a:spcBef>
                <a:spcPts val="1200"/>
              </a:spcBef>
              <a:spcAft>
                <a:spcPts val="0"/>
              </a:spcAft>
              <a:buSzPts val="852"/>
              <a:buNone/>
            </a:pPr>
            <a:r>
              <a:rPr lang="en-GB" sz="1650">
                <a:solidFill>
                  <a:srgbClr val="4A86E8"/>
                </a:solidFill>
                <a:highlight>
                  <a:schemeClr val="dk1"/>
                </a:highlight>
                <a:latin typeface="Courier New"/>
                <a:ea typeface="Courier New"/>
                <a:cs typeface="Courier New"/>
                <a:sym typeface="Courier New"/>
              </a:rPr>
              <a:t>Syntax:</a:t>
            </a:r>
            <a:endParaRPr sz="1650">
              <a:solidFill>
                <a:srgbClr val="4A86E8"/>
              </a:solidFill>
              <a:highlight>
                <a:schemeClr val="dk1"/>
              </a:highlight>
              <a:latin typeface="Courier New"/>
              <a:ea typeface="Courier New"/>
              <a:cs typeface="Courier New"/>
              <a:sym typeface="Courier New"/>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SELECT column_name [, column_name ]</a:t>
            </a:r>
            <a:endParaRPr b="1" i="1" sz="1150">
              <a:solidFill>
                <a:srgbClr val="000000"/>
              </a:solidFill>
              <a:highlight>
                <a:srgbClr val="EEEEEE"/>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FROM   table1 [, table2 ]</a:t>
            </a:r>
            <a:endParaRPr b="1" i="1" sz="1150">
              <a:solidFill>
                <a:srgbClr val="000000"/>
              </a:solidFill>
              <a:highlight>
                <a:srgbClr val="EEEEEE"/>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WHERE  column_name OPERATOR</a:t>
            </a:r>
            <a:endParaRPr b="1" i="1" sz="1150">
              <a:solidFill>
                <a:srgbClr val="000000"/>
              </a:solidFill>
              <a:highlight>
                <a:srgbClr val="EEEEEE"/>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   (SELECT column_name [, column_name ]</a:t>
            </a:r>
            <a:endParaRPr b="1" i="1" sz="1150">
              <a:solidFill>
                <a:srgbClr val="000000"/>
              </a:solidFill>
              <a:highlight>
                <a:srgbClr val="EEEEEE"/>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   FROM table1 [, table2 ]</a:t>
            </a:r>
            <a:endParaRPr b="1" i="1" sz="1150">
              <a:solidFill>
                <a:srgbClr val="000000"/>
              </a:solidFill>
              <a:highlight>
                <a:srgbClr val="EEEEEE"/>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rPr b="1" i="1" lang="en-GB" sz="1150">
                <a:solidFill>
                  <a:srgbClr val="000000"/>
                </a:solidFill>
                <a:highlight>
                  <a:srgbClr val="EEEEEE"/>
                </a:highlight>
                <a:latin typeface="Comfortaa"/>
                <a:ea typeface="Comfortaa"/>
                <a:cs typeface="Comfortaa"/>
                <a:sym typeface="Comfortaa"/>
              </a:rPr>
              <a:t>   [WHERE])</a:t>
            </a:r>
            <a:endParaRPr b="1" i="1" sz="1150">
              <a:solidFill>
                <a:srgbClr val="000000"/>
              </a:solidFill>
              <a:highlight>
                <a:srgbClr val="EEEEEE"/>
              </a:highlight>
              <a:latin typeface="Comfortaa"/>
              <a:ea typeface="Comfortaa"/>
              <a:cs typeface="Comfortaa"/>
              <a:sym typeface="Comfortaa"/>
            </a:endParaRPr>
          </a:p>
          <a:p>
            <a:pPr indent="0" lvl="0" marL="139700" marR="139700" rtl="0" algn="l">
              <a:spcBef>
                <a:spcPts val="1200"/>
              </a:spcBef>
              <a:spcAft>
                <a:spcPts val="0"/>
              </a:spcAft>
              <a:buNone/>
            </a:pPr>
            <a:r>
              <a:t/>
            </a:r>
            <a:endParaRPr sz="1150">
              <a:solidFill>
                <a:srgbClr val="000000"/>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95000"/>
              </a:lnSpc>
              <a:spcBef>
                <a:spcPts val="0"/>
              </a:spcBef>
              <a:spcAft>
                <a:spcPts val="0"/>
              </a:spcAft>
              <a:buSzPts val="852"/>
              <a:buNone/>
            </a:pPr>
            <a:r>
              <a:t/>
            </a:r>
            <a:endParaRPr b="1" i="1" sz="1600">
              <a:solidFill>
                <a:srgbClr val="000000"/>
              </a:solidFill>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b="1" i="1" sz="1600">
              <a:solidFill>
                <a:srgbClr val="000000"/>
              </a:solidFill>
              <a:latin typeface="Comfortaa"/>
              <a:ea typeface="Comfortaa"/>
              <a:cs typeface="Comfortaa"/>
              <a:sym typeface="Comforta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7"/>
          <p:cNvSpPr txBox="1"/>
          <p:nvPr>
            <p:ph type="title"/>
          </p:nvPr>
        </p:nvSpPr>
        <p:spPr>
          <a:xfrm>
            <a:off x="168475" y="194875"/>
            <a:ext cx="94260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u="sng">
                <a:solidFill>
                  <a:srgbClr val="980000"/>
                </a:solidFill>
              </a:rPr>
              <a:t>Single Row,Multiple Row,Multiple Column Subqueries</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96" name="Google Shape;996;p127"/>
          <p:cNvPicPr preferRelativeResize="0"/>
          <p:nvPr/>
        </p:nvPicPr>
        <p:blipFill>
          <a:blip r:embed="rId3">
            <a:alphaModFix/>
          </a:blip>
          <a:stretch>
            <a:fillRect/>
          </a:stretch>
        </p:blipFill>
        <p:spPr>
          <a:xfrm>
            <a:off x="539136" y="1451375"/>
            <a:ext cx="7687975" cy="3230175"/>
          </a:xfrm>
          <a:prstGeom prst="rect">
            <a:avLst/>
          </a:prstGeom>
          <a:noFill/>
          <a:ln>
            <a:noFill/>
          </a:ln>
        </p:spPr>
      </p:pic>
      <p:sp>
        <p:nvSpPr>
          <p:cNvPr id="997" name="Google Shape;997;p127"/>
          <p:cNvSpPr txBox="1"/>
          <p:nvPr/>
        </p:nvSpPr>
        <p:spPr>
          <a:xfrm>
            <a:off x="391700" y="793725"/>
            <a:ext cx="5795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rgbClr val="38761D"/>
                </a:solidFill>
                <a:latin typeface="Calibri"/>
                <a:ea typeface="Calibri"/>
                <a:cs typeface="Calibri"/>
                <a:sym typeface="Calibri"/>
              </a:rPr>
              <a:t>Multiple Row &amp; Multiple Column</a:t>
            </a:r>
            <a:endParaRPr b="1" sz="1900">
              <a:solidFill>
                <a:srgbClr val="38761D"/>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8"/>
          <p:cNvSpPr txBox="1"/>
          <p:nvPr>
            <p:ph type="title"/>
          </p:nvPr>
        </p:nvSpPr>
        <p:spPr>
          <a:xfrm>
            <a:off x="168475" y="194875"/>
            <a:ext cx="73707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 With Insert Statement</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3" name="Google Shape;1003;p128"/>
          <p:cNvSpPr txBox="1"/>
          <p:nvPr>
            <p:ph idx="1" type="body"/>
          </p:nvPr>
        </p:nvSpPr>
        <p:spPr>
          <a:xfrm>
            <a:off x="397400" y="772100"/>
            <a:ext cx="8890800" cy="4042200"/>
          </a:xfrm>
          <a:prstGeom prst="rect">
            <a:avLst/>
          </a:prstGeom>
        </p:spPr>
        <p:txBody>
          <a:bodyPr anchorCtr="0" anchor="t" bIns="91425" lIns="91425" spcFirstLastPara="1" rIns="91425" wrap="square" tIns="91425">
            <a:noAutofit/>
          </a:bodyPr>
          <a:lstStyle/>
          <a:p>
            <a:pPr indent="0" lvl="0" marL="457200" rtl="0" algn="l">
              <a:lnSpc>
                <a:spcPct val="163636"/>
              </a:lnSpc>
              <a:spcBef>
                <a:spcPts val="0"/>
              </a:spcBef>
              <a:spcAft>
                <a:spcPts val="0"/>
              </a:spcAft>
              <a:buNone/>
            </a:pPr>
            <a:r>
              <a:rPr b="1" i="1" lang="en-GB" sz="1400">
                <a:solidFill>
                  <a:srgbClr val="000000"/>
                </a:solidFill>
                <a:highlight>
                  <a:srgbClr val="FFFFFF"/>
                </a:highlight>
                <a:latin typeface="Comfortaa"/>
                <a:ea typeface="Comfortaa"/>
                <a:cs typeface="Comfortaa"/>
                <a:sym typeface="Comfortaa"/>
              </a:rPr>
              <a:t>INSERT statement can be used with subqueries.</a:t>
            </a:r>
            <a:endParaRPr b="1" i="1" sz="1400">
              <a:solidFill>
                <a:srgbClr val="FF0000"/>
              </a:solidFill>
              <a:highlight>
                <a:srgbClr val="FFFFFF"/>
              </a:highlight>
              <a:latin typeface="Comfortaa"/>
              <a:ea typeface="Comfortaa"/>
              <a:cs typeface="Comfortaa"/>
              <a:sym typeface="Comfortaa"/>
            </a:endParaRPr>
          </a:p>
          <a:p>
            <a:pPr indent="0" lvl="0" marL="0" rtl="0" algn="l">
              <a:lnSpc>
                <a:spcPct val="163636"/>
              </a:lnSpc>
              <a:spcBef>
                <a:spcPts val="1200"/>
              </a:spcBef>
              <a:spcAft>
                <a:spcPts val="0"/>
              </a:spcAft>
              <a:buNone/>
            </a:pPr>
            <a:r>
              <a:t/>
            </a:r>
            <a:endParaRPr b="1" i="1" u="sng">
              <a:solidFill>
                <a:srgbClr val="FF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0"/>
              </a:spcAft>
              <a:buSzPts val="852"/>
              <a:buNone/>
            </a:pPr>
            <a:r>
              <a:t/>
            </a:r>
            <a:endParaRPr b="1" i="1" sz="1200" u="sng">
              <a:solidFill>
                <a:srgbClr val="358CCB"/>
              </a:solidFill>
              <a:highlight>
                <a:srgbClr val="F8F8F8"/>
              </a:highlight>
              <a:latin typeface="Comfortaa"/>
              <a:ea typeface="Comfortaa"/>
              <a:cs typeface="Comfortaa"/>
              <a:sym typeface="Comfortaa"/>
            </a:endParaRPr>
          </a:p>
          <a:p>
            <a:pPr indent="0" lvl="0" marL="457200" rtl="0" algn="l">
              <a:lnSpc>
                <a:spcPct val="95000"/>
              </a:lnSpc>
              <a:spcBef>
                <a:spcPts val="1200"/>
              </a:spcBef>
              <a:spcAft>
                <a:spcPts val="0"/>
              </a:spcAft>
              <a:buSzPts val="852"/>
              <a:buNone/>
            </a:pPr>
            <a:r>
              <a:t/>
            </a:r>
            <a:endParaRPr b="1" i="1" sz="1000">
              <a:solidFill>
                <a:srgbClr val="358CCB"/>
              </a:solidFill>
              <a:highlight>
                <a:srgbClr val="F8F8F8"/>
              </a:highlight>
              <a:latin typeface="Comfortaa"/>
              <a:ea typeface="Comfortaa"/>
              <a:cs typeface="Comfortaa"/>
              <a:sym typeface="Comfortaa"/>
            </a:endParaRPr>
          </a:p>
          <a:p>
            <a:pPr indent="0" lvl="0" marL="457200" rtl="0" algn="l">
              <a:lnSpc>
                <a:spcPct val="95000"/>
              </a:lnSpc>
              <a:spcBef>
                <a:spcPts val="1200"/>
              </a:spcBef>
              <a:spcAft>
                <a:spcPts val="0"/>
              </a:spcAft>
              <a:buSzPts val="852"/>
              <a:buNone/>
            </a:pPr>
            <a:r>
              <a:t/>
            </a:r>
            <a:endParaRPr i="1" sz="1200">
              <a:solidFill>
                <a:srgbClr val="358CCB"/>
              </a:solidFill>
              <a:highlight>
                <a:srgbClr val="F8F8F8"/>
              </a:highlight>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b="1" i="1" sz="1650" u="sng">
              <a:solidFill>
                <a:srgbClr val="FF0000"/>
              </a:solidFill>
              <a:highlight>
                <a:srgbClr val="FFFFFF"/>
              </a:highlight>
              <a:latin typeface="Comfortaa"/>
              <a:ea typeface="Comfortaa"/>
              <a:cs typeface="Comfortaa"/>
              <a:sym typeface="Comfortaa"/>
            </a:endParaRPr>
          </a:p>
        </p:txBody>
      </p:sp>
      <p:pic>
        <p:nvPicPr>
          <p:cNvPr id="1004" name="Google Shape;1004;p128"/>
          <p:cNvPicPr preferRelativeResize="0"/>
          <p:nvPr/>
        </p:nvPicPr>
        <p:blipFill>
          <a:blip r:embed="rId3">
            <a:alphaModFix/>
          </a:blip>
          <a:stretch>
            <a:fillRect/>
          </a:stretch>
        </p:blipFill>
        <p:spPr>
          <a:xfrm>
            <a:off x="454238" y="1723625"/>
            <a:ext cx="8037074" cy="19169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129"/>
          <p:cNvPicPr preferRelativeResize="0"/>
          <p:nvPr/>
        </p:nvPicPr>
        <p:blipFill rotWithShape="1">
          <a:blip r:embed="rId3">
            <a:alphaModFix/>
          </a:blip>
          <a:srcRect b="2880" l="0" r="0" t="-2879"/>
          <a:stretch/>
        </p:blipFill>
        <p:spPr>
          <a:xfrm>
            <a:off x="358200" y="1436500"/>
            <a:ext cx="8427600" cy="2482300"/>
          </a:xfrm>
          <a:prstGeom prst="rect">
            <a:avLst/>
          </a:prstGeom>
          <a:noFill/>
          <a:ln>
            <a:noFill/>
          </a:ln>
        </p:spPr>
      </p:pic>
      <p:sp>
        <p:nvSpPr>
          <p:cNvPr id="1010" name="Google Shape;1010;p129"/>
          <p:cNvSpPr txBox="1"/>
          <p:nvPr/>
        </p:nvSpPr>
        <p:spPr>
          <a:xfrm>
            <a:off x="1377725" y="438475"/>
            <a:ext cx="5878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u="sng">
                <a:solidFill>
                  <a:srgbClr val="980000"/>
                </a:solidFill>
                <a:latin typeface="Calibri"/>
                <a:ea typeface="Calibri"/>
                <a:cs typeface="Calibri"/>
                <a:sym typeface="Calibri"/>
              </a:rPr>
              <a:t>AFTER INSERTION USING SUBQUERY</a:t>
            </a:r>
            <a:endParaRPr sz="2300" u="sng">
              <a:solidFill>
                <a:srgbClr val="98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30"/>
          <p:cNvSpPr txBox="1"/>
          <p:nvPr>
            <p:ph type="title"/>
          </p:nvPr>
        </p:nvSpPr>
        <p:spPr>
          <a:xfrm>
            <a:off x="168475" y="194875"/>
            <a:ext cx="73707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 With Update Statement</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6" name="Google Shape;1016;p130"/>
          <p:cNvSpPr txBox="1"/>
          <p:nvPr>
            <p:ph idx="1" type="body"/>
          </p:nvPr>
        </p:nvSpPr>
        <p:spPr>
          <a:xfrm>
            <a:off x="168475" y="828875"/>
            <a:ext cx="8722200" cy="40422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None/>
            </a:pPr>
            <a:r>
              <a:t/>
            </a:r>
            <a:endParaRPr b="1">
              <a:solidFill>
                <a:srgbClr val="000000"/>
              </a:solidFill>
              <a:highlight>
                <a:srgbClr val="FFFFFF"/>
              </a:highlight>
              <a:latin typeface="Comfortaa"/>
              <a:ea typeface="Comfortaa"/>
              <a:cs typeface="Comfortaa"/>
              <a:sym typeface="Comfortaa"/>
            </a:endParaRPr>
          </a:p>
          <a:p>
            <a:pPr indent="0" lvl="0" marL="0" rtl="0" algn="l">
              <a:lnSpc>
                <a:spcPct val="163636"/>
              </a:lnSpc>
              <a:spcBef>
                <a:spcPts val="1200"/>
              </a:spcBef>
              <a:spcAft>
                <a:spcPts val="0"/>
              </a:spcAft>
              <a:buNone/>
            </a:pPr>
            <a:r>
              <a:rPr b="1" lang="en-GB" sz="1200">
                <a:solidFill>
                  <a:srgbClr val="358CCB"/>
                </a:solidFill>
                <a:highlight>
                  <a:srgbClr val="F8F8F8"/>
                </a:highlight>
                <a:latin typeface="Comfortaa"/>
                <a:ea typeface="Comfortaa"/>
                <a:cs typeface="Comfortaa"/>
                <a:sym typeface="Comfortaa"/>
              </a:rPr>
              <a:t>  </a:t>
            </a:r>
            <a:endParaRPr b="1" sz="1200" u="sng">
              <a:solidFill>
                <a:srgbClr val="358CCB"/>
              </a:solidFill>
              <a:highlight>
                <a:srgbClr val="F8F8F8"/>
              </a:highlight>
              <a:latin typeface="Comfortaa"/>
              <a:ea typeface="Comfortaa"/>
              <a:cs typeface="Comfortaa"/>
              <a:sym typeface="Comfortaa"/>
            </a:endParaRPr>
          </a:p>
          <a:p>
            <a:pPr indent="0" lvl="0" marL="0" rtl="0" algn="l">
              <a:lnSpc>
                <a:spcPct val="163636"/>
              </a:lnSpc>
              <a:spcBef>
                <a:spcPts val="1200"/>
              </a:spcBef>
              <a:spcAft>
                <a:spcPts val="0"/>
              </a:spcAft>
              <a:buNone/>
            </a:pPr>
            <a:r>
              <a:rPr b="1" lang="en-GB" sz="1200" u="sng">
                <a:solidFill>
                  <a:srgbClr val="358CCB"/>
                </a:solidFill>
                <a:highlight>
                  <a:srgbClr val="F8F8F8"/>
                </a:highlight>
                <a:latin typeface="Comfortaa"/>
                <a:ea typeface="Comfortaa"/>
                <a:cs typeface="Comfortaa"/>
                <a:sym typeface="Comfortaa"/>
              </a:rPr>
              <a:t>  [ WHERE OPERATOR [ VALUE ]</a:t>
            </a:r>
            <a:endParaRPr b="1" sz="1200" u="sng">
              <a:solidFill>
                <a:srgbClr val="358CCB"/>
              </a:solidFill>
              <a:highlight>
                <a:srgbClr val="F8F8F8"/>
              </a:highlight>
              <a:latin typeface="Comfortaa"/>
              <a:ea typeface="Comfortaa"/>
              <a:cs typeface="Comfortaa"/>
              <a:sym typeface="Comfortaa"/>
            </a:endParaRPr>
          </a:p>
          <a:p>
            <a:pPr indent="0" lvl="0" marL="0" rtl="0" algn="l">
              <a:lnSpc>
                <a:spcPct val="163636"/>
              </a:lnSpc>
              <a:spcBef>
                <a:spcPts val="1200"/>
              </a:spcBef>
              <a:spcAft>
                <a:spcPts val="0"/>
              </a:spcAft>
              <a:buNone/>
            </a:pPr>
            <a:r>
              <a:rPr b="1" lang="en-GB" sz="1200" u="sng">
                <a:solidFill>
                  <a:srgbClr val="358CCB"/>
                </a:solidFill>
                <a:highlight>
                  <a:srgbClr val="F8F8F8"/>
                </a:highlight>
                <a:latin typeface="Comfortaa"/>
                <a:ea typeface="Comfortaa"/>
                <a:cs typeface="Comfortaa"/>
                <a:sym typeface="Comfortaa"/>
              </a:rPr>
              <a:t>  (SELECT COLUMN_NAME</a:t>
            </a:r>
            <a:endParaRPr b="1" sz="1200" u="sng">
              <a:solidFill>
                <a:srgbClr val="358CCB"/>
              </a:solidFill>
              <a:highlight>
                <a:srgbClr val="F8F8F8"/>
              </a:highlight>
              <a:latin typeface="Comfortaa"/>
              <a:ea typeface="Comfortaa"/>
              <a:cs typeface="Comfortaa"/>
              <a:sym typeface="Comfortaa"/>
            </a:endParaRPr>
          </a:p>
          <a:p>
            <a:pPr indent="0" lvl="0" marL="0" rtl="0" algn="l">
              <a:lnSpc>
                <a:spcPct val="163636"/>
              </a:lnSpc>
              <a:spcBef>
                <a:spcPts val="1200"/>
              </a:spcBef>
              <a:spcAft>
                <a:spcPts val="0"/>
              </a:spcAft>
              <a:buNone/>
            </a:pPr>
            <a:r>
              <a:rPr b="1" lang="en-GB" sz="1200" u="sng">
                <a:solidFill>
                  <a:srgbClr val="358CCB"/>
                </a:solidFill>
                <a:highlight>
                  <a:srgbClr val="F8F8F8"/>
                </a:highlight>
                <a:latin typeface="Comfortaa"/>
                <a:ea typeface="Comfortaa"/>
                <a:cs typeface="Comfortaa"/>
                <a:sym typeface="Comfortaa"/>
              </a:rPr>
              <a:t>  FROM TABLE_NAME)     </a:t>
            </a:r>
            <a:endParaRPr b="1" sz="1200" u="sng">
              <a:solidFill>
                <a:srgbClr val="358CCB"/>
              </a:solidFill>
              <a:highlight>
                <a:srgbClr val="F8F8F8"/>
              </a:highlight>
              <a:latin typeface="Comfortaa"/>
              <a:ea typeface="Comfortaa"/>
              <a:cs typeface="Comfortaa"/>
              <a:sym typeface="Comfortaa"/>
            </a:endParaRPr>
          </a:p>
          <a:p>
            <a:pPr indent="0" lvl="0" marL="0" rtl="0" algn="l">
              <a:lnSpc>
                <a:spcPct val="163636"/>
              </a:lnSpc>
              <a:spcBef>
                <a:spcPts val="1200"/>
              </a:spcBef>
              <a:spcAft>
                <a:spcPts val="0"/>
              </a:spcAft>
              <a:buNone/>
            </a:pPr>
            <a:r>
              <a:rPr b="1" lang="en-GB" sz="1200" u="sng">
                <a:solidFill>
                  <a:srgbClr val="358CCB"/>
                </a:solidFill>
                <a:highlight>
                  <a:srgbClr val="F8F8F8"/>
                </a:highlight>
                <a:latin typeface="Comfortaa"/>
                <a:ea typeface="Comfortaa"/>
                <a:cs typeface="Comfortaa"/>
                <a:sym typeface="Comfortaa"/>
              </a:rPr>
              <a:t>  [ WHERE) ]</a:t>
            </a:r>
            <a:endParaRPr b="1" sz="1200" u="sng">
              <a:solidFill>
                <a:srgbClr val="358CCB"/>
              </a:solidFill>
              <a:highlight>
                <a:srgbClr val="F8F8F8"/>
              </a:highlight>
              <a:latin typeface="Comfortaa"/>
              <a:ea typeface="Comfortaa"/>
              <a:cs typeface="Comfortaa"/>
              <a:sym typeface="Comfortaa"/>
            </a:endParaRPr>
          </a:p>
          <a:p>
            <a:pPr indent="0" lvl="0" marL="0" rtl="0" algn="l">
              <a:lnSpc>
                <a:spcPct val="163636"/>
              </a:lnSpc>
              <a:spcBef>
                <a:spcPts val="1200"/>
              </a:spcBef>
              <a:spcAft>
                <a:spcPts val="0"/>
              </a:spcAft>
              <a:buNone/>
            </a:pPr>
            <a:r>
              <a:t/>
            </a:r>
            <a:endParaRPr b="1" sz="1200">
              <a:solidFill>
                <a:srgbClr val="358CCB"/>
              </a:solidFill>
              <a:highlight>
                <a:srgbClr val="F8F8F8"/>
              </a:highlight>
              <a:latin typeface="Comfortaa"/>
              <a:ea typeface="Comfortaa"/>
              <a:cs typeface="Comfortaa"/>
              <a:sym typeface="Comfortaa"/>
            </a:endParaRPr>
          </a:p>
          <a:p>
            <a:pPr indent="0" lvl="0" marL="914400" rtl="0" algn="l">
              <a:lnSpc>
                <a:spcPct val="95000"/>
              </a:lnSpc>
              <a:spcBef>
                <a:spcPts val="1200"/>
              </a:spcBef>
              <a:spcAft>
                <a:spcPts val="0"/>
              </a:spcAft>
              <a:buSzPts val="852"/>
              <a:buNone/>
            </a:pPr>
            <a:r>
              <a:t/>
            </a:r>
            <a:endParaRPr>
              <a:solidFill>
                <a:srgbClr val="000000"/>
              </a:solidFill>
              <a:highlight>
                <a:srgbClr val="FFFFFF"/>
              </a:highlight>
              <a:latin typeface="Arial"/>
              <a:ea typeface="Arial"/>
              <a:cs typeface="Arial"/>
              <a:sym typeface="Arial"/>
            </a:endParaRPr>
          </a:p>
          <a:p>
            <a:pPr indent="0" lvl="0" marL="457200" rtl="0" algn="l">
              <a:lnSpc>
                <a:spcPct val="95000"/>
              </a:lnSpc>
              <a:spcBef>
                <a:spcPts val="1200"/>
              </a:spcBef>
              <a:spcAft>
                <a:spcPts val="0"/>
              </a:spcAft>
              <a:buSzPts val="852"/>
              <a:buNone/>
            </a:pPr>
            <a:r>
              <a:t/>
            </a:r>
            <a:endParaRPr i="1" sz="1200">
              <a:solidFill>
                <a:srgbClr val="358CCB"/>
              </a:solidFill>
              <a:highlight>
                <a:srgbClr val="F8F8F8"/>
              </a:highlight>
              <a:latin typeface="Comfortaa"/>
              <a:ea typeface="Comfortaa"/>
              <a:cs typeface="Comfortaa"/>
              <a:sym typeface="Comfortaa"/>
            </a:endParaRPr>
          </a:p>
          <a:p>
            <a:pPr indent="0" lvl="0" marL="457200" rtl="0" algn="l">
              <a:lnSpc>
                <a:spcPct val="95000"/>
              </a:lnSpc>
              <a:spcBef>
                <a:spcPts val="1200"/>
              </a:spcBef>
              <a:spcAft>
                <a:spcPts val="0"/>
              </a:spcAft>
              <a:buSzPts val="852"/>
              <a:buNone/>
            </a:pPr>
            <a:r>
              <a:t/>
            </a:r>
            <a:endParaRPr i="1" sz="1200">
              <a:solidFill>
                <a:srgbClr val="358CCB"/>
              </a:solidFill>
              <a:highlight>
                <a:srgbClr val="F8F8F8"/>
              </a:highlight>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b="1" i="1" sz="1650" u="sng">
              <a:solidFill>
                <a:srgbClr val="FF0000"/>
              </a:solidFill>
              <a:highlight>
                <a:srgbClr val="FFFFFF"/>
              </a:highlight>
              <a:latin typeface="Comfortaa"/>
              <a:ea typeface="Comfortaa"/>
              <a:cs typeface="Comfortaa"/>
              <a:sym typeface="Comfortaa"/>
            </a:endParaRPr>
          </a:p>
        </p:txBody>
      </p:sp>
      <p:pic>
        <p:nvPicPr>
          <p:cNvPr id="1017" name="Google Shape;1017;p130"/>
          <p:cNvPicPr preferRelativeResize="0"/>
          <p:nvPr/>
        </p:nvPicPr>
        <p:blipFill>
          <a:blip r:embed="rId3">
            <a:alphaModFix/>
          </a:blip>
          <a:stretch>
            <a:fillRect/>
          </a:stretch>
        </p:blipFill>
        <p:spPr>
          <a:xfrm>
            <a:off x="238250" y="910975"/>
            <a:ext cx="8722200" cy="3960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1"/>
          <p:cNvSpPr txBox="1"/>
          <p:nvPr>
            <p:ph type="title"/>
          </p:nvPr>
        </p:nvSpPr>
        <p:spPr>
          <a:xfrm>
            <a:off x="168475" y="194875"/>
            <a:ext cx="73707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 With Delete Statement</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3" name="Google Shape;1023;p131"/>
          <p:cNvSpPr txBox="1"/>
          <p:nvPr>
            <p:ph idx="1" type="body"/>
          </p:nvPr>
        </p:nvSpPr>
        <p:spPr>
          <a:xfrm>
            <a:off x="298550" y="850900"/>
            <a:ext cx="8606700" cy="4042200"/>
          </a:xfrm>
          <a:prstGeom prst="rect">
            <a:avLst/>
          </a:prstGeom>
        </p:spPr>
        <p:txBody>
          <a:bodyPr anchorCtr="0" anchor="t" bIns="91425" lIns="91425" spcFirstLastPara="1" rIns="91425" wrap="square" tIns="91425">
            <a:noAutofit/>
          </a:bodyPr>
          <a:lstStyle/>
          <a:p>
            <a:pPr indent="0" lvl="0" marL="76200" marR="76200" rtl="0" algn="l">
              <a:spcBef>
                <a:spcPts val="0"/>
              </a:spcBef>
              <a:spcAft>
                <a:spcPts val="0"/>
              </a:spcAft>
              <a:buNone/>
            </a:pPr>
            <a:r>
              <a:t/>
            </a:r>
            <a:endParaRPr b="1" sz="1400" u="sng">
              <a:solidFill>
                <a:srgbClr val="358CCB"/>
              </a:solidFill>
              <a:highlight>
                <a:srgbClr val="F8F8F8"/>
              </a:highlight>
              <a:latin typeface="Comfortaa"/>
              <a:ea typeface="Comfortaa"/>
              <a:cs typeface="Comfortaa"/>
              <a:sym typeface="Comfortaa"/>
            </a:endParaRPr>
          </a:p>
          <a:p>
            <a:pPr indent="0" lvl="0" marL="76200" marR="76200" rtl="0" algn="l">
              <a:spcBef>
                <a:spcPts val="0"/>
              </a:spcBef>
              <a:spcAft>
                <a:spcPts val="0"/>
              </a:spcAft>
              <a:buNone/>
            </a:pPr>
            <a:r>
              <a:t/>
            </a:r>
            <a:endParaRPr b="1" sz="1200">
              <a:solidFill>
                <a:srgbClr val="358CCB"/>
              </a:solidFill>
              <a:highlight>
                <a:srgbClr val="F8F8F8"/>
              </a:highlight>
              <a:latin typeface="Comfortaa"/>
              <a:ea typeface="Comfortaa"/>
              <a:cs typeface="Comfortaa"/>
              <a:sym typeface="Comfortaa"/>
            </a:endParaRPr>
          </a:p>
          <a:p>
            <a:pPr indent="0" lvl="0" marL="914400" rtl="0" algn="l">
              <a:lnSpc>
                <a:spcPct val="95000"/>
              </a:lnSpc>
              <a:spcBef>
                <a:spcPts val="0"/>
              </a:spcBef>
              <a:spcAft>
                <a:spcPts val="0"/>
              </a:spcAft>
              <a:buSzPts val="852"/>
              <a:buNone/>
            </a:pPr>
            <a:r>
              <a:t/>
            </a:r>
            <a:endParaRPr>
              <a:solidFill>
                <a:srgbClr val="000000"/>
              </a:solidFill>
              <a:highlight>
                <a:srgbClr val="FFFFFF"/>
              </a:highlight>
              <a:latin typeface="Arial"/>
              <a:ea typeface="Arial"/>
              <a:cs typeface="Arial"/>
              <a:sym typeface="Arial"/>
            </a:endParaRPr>
          </a:p>
          <a:p>
            <a:pPr indent="0" lvl="0" marL="457200" rtl="0" algn="l">
              <a:lnSpc>
                <a:spcPct val="95000"/>
              </a:lnSpc>
              <a:spcBef>
                <a:spcPts val="1200"/>
              </a:spcBef>
              <a:spcAft>
                <a:spcPts val="0"/>
              </a:spcAft>
              <a:buSzPts val="852"/>
              <a:buNone/>
            </a:pPr>
            <a:r>
              <a:t/>
            </a:r>
            <a:endParaRPr i="1" sz="1200">
              <a:solidFill>
                <a:srgbClr val="358CCB"/>
              </a:solidFill>
              <a:highlight>
                <a:srgbClr val="F8F8F8"/>
              </a:highlight>
              <a:latin typeface="Comfortaa"/>
              <a:ea typeface="Comfortaa"/>
              <a:cs typeface="Comfortaa"/>
              <a:sym typeface="Comfortaa"/>
            </a:endParaRPr>
          </a:p>
          <a:p>
            <a:pPr indent="0" lvl="0" marL="457200" rtl="0" algn="l">
              <a:lnSpc>
                <a:spcPct val="95000"/>
              </a:lnSpc>
              <a:spcBef>
                <a:spcPts val="1200"/>
              </a:spcBef>
              <a:spcAft>
                <a:spcPts val="0"/>
              </a:spcAft>
              <a:buSzPts val="852"/>
              <a:buNone/>
            </a:pPr>
            <a:r>
              <a:t/>
            </a:r>
            <a:endParaRPr i="1" sz="1200">
              <a:solidFill>
                <a:srgbClr val="358CCB"/>
              </a:solidFill>
              <a:highlight>
                <a:srgbClr val="F8F8F8"/>
              </a:highlight>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b="1" i="1" sz="1650" u="sng">
              <a:solidFill>
                <a:srgbClr val="FF0000"/>
              </a:solidFill>
              <a:highlight>
                <a:srgbClr val="FFFFFF"/>
              </a:highlight>
              <a:latin typeface="Comfortaa"/>
              <a:ea typeface="Comfortaa"/>
              <a:cs typeface="Comfortaa"/>
              <a:sym typeface="Comfortaa"/>
            </a:endParaRPr>
          </a:p>
        </p:txBody>
      </p:sp>
      <p:pic>
        <p:nvPicPr>
          <p:cNvPr id="1024" name="Google Shape;1024;p131"/>
          <p:cNvPicPr preferRelativeResize="0"/>
          <p:nvPr/>
        </p:nvPicPr>
        <p:blipFill>
          <a:blip r:embed="rId3">
            <a:alphaModFix/>
          </a:blip>
          <a:stretch>
            <a:fillRect/>
          </a:stretch>
        </p:blipFill>
        <p:spPr>
          <a:xfrm>
            <a:off x="500075" y="964625"/>
            <a:ext cx="8312601" cy="3113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2"/>
          <p:cNvSpPr txBox="1"/>
          <p:nvPr>
            <p:ph type="title"/>
          </p:nvPr>
        </p:nvSpPr>
        <p:spPr>
          <a:xfrm>
            <a:off x="168475" y="194875"/>
            <a:ext cx="73707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 in a Select Clause</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0" name="Google Shape;1030;p132"/>
          <p:cNvSpPr txBox="1"/>
          <p:nvPr>
            <p:ph idx="1" type="body"/>
          </p:nvPr>
        </p:nvSpPr>
        <p:spPr>
          <a:xfrm>
            <a:off x="283850" y="828875"/>
            <a:ext cx="8606700" cy="404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t/>
            </a:r>
            <a:endParaRPr i="1" sz="1500">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0"/>
              </a:spcAft>
              <a:buSzPts val="852"/>
              <a:buNone/>
            </a:pPr>
            <a:r>
              <a:t/>
            </a:r>
            <a:endParaRPr i="1" sz="1500">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0"/>
              </a:spcAft>
              <a:buNone/>
            </a:pPr>
            <a:r>
              <a:t/>
            </a:r>
            <a:endParaRPr i="1" sz="1500">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i="1" sz="1500">
              <a:solidFill>
                <a:srgbClr val="000000"/>
              </a:solidFill>
              <a:highlight>
                <a:srgbClr val="FFFFFF"/>
              </a:highlight>
              <a:latin typeface="Comfortaa"/>
              <a:ea typeface="Comfortaa"/>
              <a:cs typeface="Comfortaa"/>
              <a:sym typeface="Comfortaa"/>
            </a:endParaRPr>
          </a:p>
        </p:txBody>
      </p:sp>
      <p:pic>
        <p:nvPicPr>
          <p:cNvPr id="1031" name="Google Shape;1031;p132"/>
          <p:cNvPicPr preferRelativeResize="0"/>
          <p:nvPr/>
        </p:nvPicPr>
        <p:blipFill>
          <a:blip r:embed="rId3">
            <a:alphaModFix/>
          </a:blip>
          <a:stretch>
            <a:fillRect/>
          </a:stretch>
        </p:blipFill>
        <p:spPr>
          <a:xfrm>
            <a:off x="396713" y="770750"/>
            <a:ext cx="8380974" cy="41003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3"/>
          <p:cNvSpPr txBox="1"/>
          <p:nvPr>
            <p:ph type="title"/>
          </p:nvPr>
        </p:nvSpPr>
        <p:spPr>
          <a:xfrm>
            <a:off x="168475" y="194875"/>
            <a:ext cx="7370700" cy="418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a:solidFill>
                  <a:srgbClr val="FF0000"/>
                </a:solidFill>
              </a:rPr>
              <a:t>             </a:t>
            </a:r>
            <a:r>
              <a:rPr b="1" i="1" lang="en-GB" u="sng">
                <a:solidFill>
                  <a:srgbClr val="980000"/>
                </a:solidFill>
              </a:rPr>
              <a:t>Subqueries in a From Clause</a:t>
            </a:r>
            <a:endParaRPr sz="1800">
              <a:solidFill>
                <a:srgbClr val="000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i="1" u="sng">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7" name="Google Shape;1037;p133"/>
          <p:cNvSpPr txBox="1"/>
          <p:nvPr>
            <p:ph idx="1" type="body"/>
          </p:nvPr>
        </p:nvSpPr>
        <p:spPr>
          <a:xfrm>
            <a:off x="283850" y="828875"/>
            <a:ext cx="8606700" cy="4042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i="1" lang="en-GB" sz="1500">
                <a:solidFill>
                  <a:srgbClr val="000000"/>
                </a:solidFill>
                <a:highlight>
                  <a:srgbClr val="FFFFFF"/>
                </a:highlight>
                <a:latin typeface="Comfortaa"/>
                <a:ea typeface="Comfortaa"/>
                <a:cs typeface="Comfortaa"/>
                <a:sym typeface="Comfortaa"/>
              </a:rPr>
              <a:t>We Can place a </a:t>
            </a:r>
            <a:r>
              <a:rPr i="1" lang="en-GB" sz="1500">
                <a:solidFill>
                  <a:srgbClr val="FF0000"/>
                </a:solidFill>
                <a:highlight>
                  <a:srgbClr val="FFFFFF"/>
                </a:highlight>
                <a:latin typeface="Comfortaa"/>
                <a:ea typeface="Comfortaa"/>
                <a:cs typeface="Comfortaa"/>
                <a:sym typeface="Comfortaa"/>
              </a:rPr>
              <a:t>subquery</a:t>
            </a:r>
            <a:r>
              <a:rPr i="1" lang="en-GB" sz="1500">
                <a:solidFill>
                  <a:srgbClr val="000000"/>
                </a:solidFill>
                <a:highlight>
                  <a:srgbClr val="FFFFFF"/>
                </a:highlight>
                <a:latin typeface="Comfortaa"/>
                <a:ea typeface="Comfortaa"/>
                <a:cs typeface="Comfortaa"/>
                <a:sym typeface="Comfortaa"/>
              </a:rPr>
              <a:t> in the FROM clause of an outer query. </a:t>
            </a:r>
            <a:endParaRPr i="1" sz="1600">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0"/>
              </a:spcAft>
              <a:buNone/>
            </a:pPr>
            <a:r>
              <a:t/>
            </a:r>
            <a:endParaRPr i="1" sz="1500">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1200"/>
              </a:spcAft>
              <a:buSzPts val="852"/>
              <a:buNone/>
            </a:pPr>
            <a:r>
              <a:t/>
            </a:r>
            <a:endParaRPr i="1" sz="1500">
              <a:solidFill>
                <a:srgbClr val="000000"/>
              </a:solidFill>
              <a:highlight>
                <a:srgbClr val="FFFFFF"/>
              </a:highlight>
              <a:latin typeface="Comfortaa"/>
              <a:ea typeface="Comfortaa"/>
              <a:cs typeface="Comfortaa"/>
              <a:sym typeface="Comfortaa"/>
            </a:endParaRPr>
          </a:p>
        </p:txBody>
      </p:sp>
      <p:pic>
        <p:nvPicPr>
          <p:cNvPr id="1038" name="Google Shape;1038;p133"/>
          <p:cNvPicPr preferRelativeResize="0"/>
          <p:nvPr/>
        </p:nvPicPr>
        <p:blipFill>
          <a:blip r:embed="rId3">
            <a:alphaModFix/>
          </a:blip>
          <a:stretch>
            <a:fillRect/>
          </a:stretch>
        </p:blipFill>
        <p:spPr>
          <a:xfrm>
            <a:off x="1632850" y="1647099"/>
            <a:ext cx="5788025" cy="2977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4"/>
          <p:cNvSpPr txBox="1"/>
          <p:nvPr>
            <p:ph type="title"/>
          </p:nvPr>
        </p:nvSpPr>
        <p:spPr>
          <a:xfrm>
            <a:off x="951925" y="444675"/>
            <a:ext cx="7505700" cy="66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b="1" i="1" lang="en-GB" u="sng">
                <a:solidFill>
                  <a:srgbClr val="980000"/>
                </a:solidFill>
              </a:rPr>
              <a:t> </a:t>
            </a:r>
            <a:r>
              <a:rPr b="1" i="1" lang="en-GB" sz="3555" u="sng">
                <a:solidFill>
                  <a:srgbClr val="980000"/>
                </a:solidFill>
              </a:rPr>
              <a:t>J</a:t>
            </a:r>
            <a:r>
              <a:rPr b="1" i="1" lang="en-GB" sz="3555" u="sng">
                <a:solidFill>
                  <a:srgbClr val="980000"/>
                </a:solidFill>
              </a:rPr>
              <a:t>OINS</a:t>
            </a:r>
            <a:endParaRPr b="1" i="1" sz="3555" u="sng">
              <a:solidFill>
                <a:srgbClr val="980000"/>
              </a:solidFill>
            </a:endParaRPr>
          </a:p>
          <a:p>
            <a:pPr indent="0" lvl="0" marL="0" rtl="0" algn="l">
              <a:spcBef>
                <a:spcPts val="0"/>
              </a:spcBef>
              <a:spcAft>
                <a:spcPts val="0"/>
              </a:spcAft>
              <a:buNone/>
            </a:pPr>
            <a:r>
              <a:t/>
            </a:r>
            <a:endParaRPr/>
          </a:p>
        </p:txBody>
      </p:sp>
      <p:sp>
        <p:nvSpPr>
          <p:cNvPr id="1044" name="Google Shape;1044;p134"/>
          <p:cNvSpPr txBox="1"/>
          <p:nvPr>
            <p:ph idx="1" type="body"/>
          </p:nvPr>
        </p:nvSpPr>
        <p:spPr>
          <a:xfrm>
            <a:off x="819150" y="1322625"/>
            <a:ext cx="7505700" cy="335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GB" sz="1800"/>
              <a:t>A SQL Join statement is used to combine data or rows from two or more tables based on a </a:t>
            </a:r>
            <a:r>
              <a:rPr b="1" lang="en-GB" sz="1800"/>
              <a:t>particular</a:t>
            </a:r>
            <a:r>
              <a:rPr b="1" lang="en-GB" sz="1800"/>
              <a:t> column to get a required result.</a:t>
            </a:r>
            <a:endParaRPr b="1" sz="1800"/>
          </a:p>
          <a:p>
            <a:pPr indent="0" lvl="0" marL="0" rtl="0" algn="l">
              <a:lnSpc>
                <a:spcPct val="95000"/>
              </a:lnSpc>
              <a:spcBef>
                <a:spcPts val="1200"/>
              </a:spcBef>
              <a:spcAft>
                <a:spcPts val="0"/>
              </a:spcAft>
              <a:buSzPts val="852"/>
              <a:buNone/>
            </a:pPr>
            <a:r>
              <a:rPr b="1" lang="en-GB" sz="1800"/>
              <a:t> </a:t>
            </a:r>
            <a:endParaRPr b="1" sz="1800"/>
          </a:p>
          <a:p>
            <a:pPr indent="0" lvl="0" marL="0" rtl="0" algn="l">
              <a:lnSpc>
                <a:spcPct val="95000"/>
              </a:lnSpc>
              <a:spcBef>
                <a:spcPts val="1200"/>
              </a:spcBef>
              <a:spcAft>
                <a:spcPts val="0"/>
              </a:spcAft>
              <a:buSzPts val="852"/>
              <a:buNone/>
            </a:pPr>
            <a:r>
              <a:rPr b="1" lang="en-GB" sz="1800" u="sng"/>
              <a:t>Different types of Joins are as follows:</a:t>
            </a:r>
            <a:endParaRPr b="1" sz="1800" u="sng"/>
          </a:p>
          <a:p>
            <a:pPr indent="-342900" lvl="0" marL="457200" rtl="0" algn="l">
              <a:lnSpc>
                <a:spcPct val="95000"/>
              </a:lnSpc>
              <a:spcBef>
                <a:spcPts val="1200"/>
              </a:spcBef>
              <a:spcAft>
                <a:spcPts val="0"/>
              </a:spcAft>
              <a:buSzPts val="1800"/>
              <a:buAutoNum type="arabicPeriod"/>
            </a:pPr>
            <a:r>
              <a:rPr b="1" lang="en-GB" sz="1800"/>
              <a:t>INNER JOIN</a:t>
            </a:r>
            <a:endParaRPr b="1" sz="1800"/>
          </a:p>
          <a:p>
            <a:pPr indent="-342900" lvl="0" marL="457200" rtl="0" algn="l">
              <a:lnSpc>
                <a:spcPct val="95000"/>
              </a:lnSpc>
              <a:spcBef>
                <a:spcPts val="0"/>
              </a:spcBef>
              <a:spcAft>
                <a:spcPts val="0"/>
              </a:spcAft>
              <a:buSzPts val="1800"/>
              <a:buAutoNum type="arabicPeriod"/>
            </a:pPr>
            <a:r>
              <a:rPr b="1" lang="en-GB" sz="1800"/>
              <a:t>CROSS JOIN</a:t>
            </a:r>
            <a:endParaRPr b="1" sz="1800"/>
          </a:p>
          <a:p>
            <a:pPr indent="-342900" lvl="0" marL="457200" rtl="0" algn="l">
              <a:lnSpc>
                <a:spcPct val="95000"/>
              </a:lnSpc>
              <a:spcBef>
                <a:spcPts val="0"/>
              </a:spcBef>
              <a:spcAft>
                <a:spcPts val="0"/>
              </a:spcAft>
              <a:buSzPts val="1800"/>
              <a:buAutoNum type="arabicPeriod"/>
            </a:pPr>
            <a:r>
              <a:rPr b="1" lang="en-GB" sz="1800"/>
              <a:t>SELF JOIN</a:t>
            </a:r>
            <a:endParaRPr b="1" sz="1800"/>
          </a:p>
          <a:p>
            <a:pPr indent="-342900" lvl="0" marL="457200" rtl="0" algn="l">
              <a:lnSpc>
                <a:spcPct val="95000"/>
              </a:lnSpc>
              <a:spcBef>
                <a:spcPts val="0"/>
              </a:spcBef>
              <a:spcAft>
                <a:spcPts val="0"/>
              </a:spcAft>
              <a:buSzPts val="1800"/>
              <a:buAutoNum type="arabicPeriod"/>
            </a:pPr>
            <a:r>
              <a:rPr b="1" lang="en-GB" sz="1800"/>
              <a:t>OUTER JOIN</a:t>
            </a:r>
            <a:endParaRPr b="1" sz="1800"/>
          </a:p>
          <a:p>
            <a:pPr indent="0" lvl="0" marL="0" rtl="0" algn="l">
              <a:lnSpc>
                <a:spcPct val="95000"/>
              </a:lnSpc>
              <a:spcBef>
                <a:spcPts val="1200"/>
              </a:spcBef>
              <a:spcAft>
                <a:spcPts val="1200"/>
              </a:spcAft>
              <a:buSzPts val="852"/>
              <a:buNone/>
            </a:pPr>
            <a:r>
              <a:t/>
            </a:r>
            <a:endParaRPr sz="1007"/>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1362075" y="358450"/>
            <a:ext cx="6703500" cy="64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sz="3288" u="sng">
                <a:solidFill>
                  <a:srgbClr val="980000"/>
                </a:solidFill>
                <a:latin typeface="Montserrat"/>
                <a:ea typeface="Montserrat"/>
                <a:cs typeface="Montserrat"/>
                <a:sym typeface="Montserrat"/>
              </a:rPr>
              <a:t>RESERVE TABLE</a:t>
            </a:r>
            <a:endParaRPr b="1" i="1" sz="3288" u="sng">
              <a:solidFill>
                <a:srgbClr val="98000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43" name="Google Shape;343;p36"/>
          <p:cNvSpPr txBox="1"/>
          <p:nvPr>
            <p:ph idx="1" type="body"/>
          </p:nvPr>
        </p:nvSpPr>
        <p:spPr>
          <a:xfrm>
            <a:off x="819150" y="1314200"/>
            <a:ext cx="7505700" cy="312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222222"/>
                </a:solidFill>
                <a:latin typeface="Lato"/>
                <a:ea typeface="Lato"/>
                <a:cs typeface="Lato"/>
                <a:sym typeface="Lato"/>
              </a:rPr>
              <a:t>Reserve Table:  It used to sketches all reserved  ticket with their required attributes like status of booked ticket , date of booking ,  no of seats, address of passenger, and their contact details.</a:t>
            </a:r>
            <a:endParaRPr>
              <a:solidFill>
                <a:srgbClr val="222222"/>
              </a:solidFill>
              <a:latin typeface="Lato"/>
              <a:ea typeface="Lato"/>
              <a:cs typeface="Lato"/>
              <a:sym typeface="Lato"/>
            </a:endParaRPr>
          </a:p>
          <a:p>
            <a:pPr indent="0" lvl="0" marL="0" rtl="0" algn="ctr">
              <a:spcBef>
                <a:spcPts val="1200"/>
              </a:spcBef>
              <a:spcAft>
                <a:spcPts val="0"/>
              </a:spcAft>
              <a:buNone/>
            </a:pPr>
            <a:r>
              <a:rPr b="1" lang="en-GB" sz="1800" u="sng">
                <a:solidFill>
                  <a:srgbClr val="222222"/>
                </a:solidFill>
                <a:latin typeface="Lato"/>
                <a:ea typeface="Lato"/>
                <a:cs typeface="Lato"/>
                <a:sym typeface="Lato"/>
              </a:rPr>
              <a:t>ATTRIBUTE</a:t>
            </a:r>
            <a:endParaRPr b="1" sz="1800" u="sng">
              <a:solidFill>
                <a:srgbClr val="222222"/>
              </a:solidFill>
              <a:latin typeface="Lato"/>
              <a:ea typeface="Lato"/>
              <a:cs typeface="Lato"/>
              <a:sym typeface="Lato"/>
            </a:endParaRPr>
          </a:p>
          <a:p>
            <a:pPr indent="-311150" lvl="0" marL="457200" rtl="0" algn="l">
              <a:spcBef>
                <a:spcPts val="120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PNR_No : Foreign Key from Reserve Relation , referencing Passenger Relation.</a:t>
            </a:r>
            <a:endParaRPr>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Journey_date</a:t>
            </a:r>
            <a:endParaRPr>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No_of_seats: Tells the no of seats booked by Passenger</a:t>
            </a:r>
            <a:endParaRPr>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Address</a:t>
            </a:r>
            <a:endParaRPr>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Contact_No</a:t>
            </a:r>
            <a:endParaRPr>
              <a:solidFill>
                <a:srgbClr val="222222"/>
              </a:solidFill>
              <a:latin typeface="Lato"/>
              <a:ea typeface="Lato"/>
              <a:cs typeface="Lato"/>
              <a:sym typeface="Lato"/>
            </a:endParaRPr>
          </a:p>
          <a:p>
            <a:pPr indent="-311150" lvl="0" marL="457200" rtl="0" algn="l">
              <a:spcBef>
                <a:spcPts val="0"/>
              </a:spcBef>
              <a:spcAft>
                <a:spcPts val="0"/>
              </a:spcAft>
              <a:buClr>
                <a:srgbClr val="222222"/>
              </a:buClr>
              <a:buSzPts val="1300"/>
              <a:buFont typeface="Lato"/>
              <a:buAutoNum type="arabicPeriod"/>
            </a:pPr>
            <a:r>
              <a:rPr lang="en-GB">
                <a:solidFill>
                  <a:srgbClr val="222222"/>
                </a:solidFill>
                <a:latin typeface="Lato"/>
                <a:ea typeface="Lato"/>
                <a:cs typeface="Lato"/>
                <a:sym typeface="Lato"/>
              </a:rPr>
              <a:t>Status : Shows status whether ticket is reserved or not.</a:t>
            </a:r>
            <a:endParaRPr>
              <a:solidFill>
                <a:srgbClr val="222222"/>
              </a:solidFill>
              <a:latin typeface="Lato"/>
              <a:ea typeface="Lato"/>
              <a:cs typeface="Lato"/>
              <a:sym typeface="Lato"/>
            </a:endParaRPr>
          </a:p>
          <a:p>
            <a:pPr indent="0" lvl="0" marL="0" rtl="0" algn="l">
              <a:spcBef>
                <a:spcPts val="1200"/>
              </a:spcBef>
              <a:spcAft>
                <a:spcPts val="12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5"/>
          <p:cNvSpPr txBox="1"/>
          <p:nvPr>
            <p:ph type="title"/>
          </p:nvPr>
        </p:nvSpPr>
        <p:spPr>
          <a:xfrm>
            <a:off x="442800" y="521250"/>
            <a:ext cx="7952100" cy="43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p:txBody>
      </p:sp>
      <p:sp>
        <p:nvSpPr>
          <p:cNvPr id="1050" name="Google Shape;1050;p135"/>
          <p:cNvSpPr txBox="1"/>
          <p:nvPr/>
        </p:nvSpPr>
        <p:spPr>
          <a:xfrm>
            <a:off x="6609550" y="638850"/>
            <a:ext cx="11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dk1"/>
              </a:highlight>
              <a:latin typeface="Calibri"/>
              <a:ea typeface="Calibri"/>
              <a:cs typeface="Calibri"/>
              <a:sym typeface="Calibri"/>
            </a:endParaRPr>
          </a:p>
        </p:txBody>
      </p:sp>
      <p:pic>
        <p:nvPicPr>
          <p:cNvPr id="1051" name="Google Shape;1051;p135"/>
          <p:cNvPicPr preferRelativeResize="0"/>
          <p:nvPr/>
        </p:nvPicPr>
        <p:blipFill rotWithShape="1">
          <a:blip r:embed="rId3">
            <a:alphaModFix/>
          </a:blip>
          <a:srcRect b="0" l="-2228" r="0" t="0"/>
          <a:stretch/>
        </p:blipFill>
        <p:spPr>
          <a:xfrm>
            <a:off x="548750" y="485775"/>
            <a:ext cx="7608775" cy="4171950"/>
          </a:xfrm>
          <a:prstGeom prst="rect">
            <a:avLst/>
          </a:prstGeom>
          <a:noFill/>
          <a:ln>
            <a:noFill/>
          </a:ln>
        </p:spPr>
      </p:pic>
      <p:sp>
        <p:nvSpPr>
          <p:cNvPr id="1052" name="Google Shape;1052;p135"/>
          <p:cNvSpPr txBox="1"/>
          <p:nvPr/>
        </p:nvSpPr>
        <p:spPr>
          <a:xfrm>
            <a:off x="6740600" y="631200"/>
            <a:ext cx="126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34343"/>
                </a:solidFill>
                <a:highlight>
                  <a:srgbClr val="FFFFFF"/>
                </a:highlight>
                <a:latin typeface="Calibri"/>
                <a:ea typeface="Calibri"/>
                <a:cs typeface="Calibri"/>
                <a:sym typeface="Calibri"/>
              </a:rPr>
              <a:t>  </a:t>
            </a:r>
            <a:r>
              <a:rPr b="1" lang="en-GB" sz="1500">
                <a:solidFill>
                  <a:srgbClr val="434343"/>
                </a:solidFill>
                <a:highlight>
                  <a:srgbClr val="FFFFFF"/>
                </a:highlight>
                <a:latin typeface="Calibri"/>
                <a:ea typeface="Calibri"/>
                <a:cs typeface="Calibri"/>
                <a:sym typeface="Calibri"/>
              </a:rPr>
              <a:t>Natural Join</a:t>
            </a:r>
            <a:endParaRPr b="1" sz="1500">
              <a:solidFill>
                <a:srgbClr val="434343"/>
              </a:solidFill>
              <a:highlight>
                <a:srgbClr val="FFFFFF"/>
              </a:highlight>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6"/>
          <p:cNvSpPr txBox="1"/>
          <p:nvPr>
            <p:ph type="title"/>
          </p:nvPr>
        </p:nvSpPr>
        <p:spPr>
          <a:xfrm>
            <a:off x="819150" y="237525"/>
            <a:ext cx="7505700" cy="512100"/>
          </a:xfrm>
          <a:prstGeom prst="rect">
            <a:avLst/>
          </a:prstGeom>
        </p:spPr>
        <p:txBody>
          <a:bodyPr anchorCtr="0" anchor="t" bIns="91425" lIns="91425" spcFirstLastPara="1" rIns="91425" wrap="square" tIns="91425">
            <a:normAutofit fontScale="90000"/>
          </a:bodyPr>
          <a:lstStyle/>
          <a:p>
            <a:pPr indent="457200" lvl="0" marL="1828800" rtl="0" algn="l">
              <a:spcBef>
                <a:spcPts val="0"/>
              </a:spcBef>
              <a:spcAft>
                <a:spcPts val="0"/>
              </a:spcAft>
              <a:buNone/>
            </a:pPr>
            <a:r>
              <a:rPr b="1" lang="en-GB" u="sng"/>
              <a:t>CROSS JOIN</a:t>
            </a:r>
            <a:endParaRPr b="1" u="sng"/>
          </a:p>
        </p:txBody>
      </p:sp>
      <p:sp>
        <p:nvSpPr>
          <p:cNvPr id="1058" name="Google Shape;1058;p136"/>
          <p:cNvSpPr txBox="1"/>
          <p:nvPr>
            <p:ph idx="1" type="body"/>
          </p:nvPr>
        </p:nvSpPr>
        <p:spPr>
          <a:xfrm>
            <a:off x="242475" y="845000"/>
            <a:ext cx="8655900" cy="4070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rgbClr val="000000"/>
              </a:buClr>
              <a:buSzPts val="852"/>
              <a:buFont typeface="Arial"/>
              <a:buNone/>
            </a:pPr>
            <a:r>
              <a:rPr b="1" lang="en-GB" sz="1800"/>
              <a:t>It is a join </a:t>
            </a:r>
            <a:r>
              <a:rPr b="1" lang="en-GB" sz="1800"/>
              <a:t>which returns the Cartesian Product of rows from the tables in the Join.In other words, it combines each row from the first table with each row from second table.</a:t>
            </a:r>
            <a:endParaRPr b="1" sz="1800"/>
          </a:p>
          <a:p>
            <a:pPr indent="0" lvl="0" marL="0" rtl="0" algn="l">
              <a:spcBef>
                <a:spcPts val="1200"/>
              </a:spcBef>
              <a:spcAft>
                <a:spcPts val="1200"/>
              </a:spcAft>
              <a:buNone/>
            </a:pPr>
            <a:r>
              <a:t/>
            </a:r>
            <a:endParaRPr/>
          </a:p>
        </p:txBody>
      </p:sp>
      <p:pic>
        <p:nvPicPr>
          <p:cNvPr id="1059" name="Google Shape;1059;p136"/>
          <p:cNvPicPr preferRelativeResize="0"/>
          <p:nvPr/>
        </p:nvPicPr>
        <p:blipFill rotWithShape="1">
          <a:blip r:embed="rId3">
            <a:alphaModFix/>
          </a:blip>
          <a:srcRect b="7326" l="19348" r="0" t="43001"/>
          <a:stretch/>
        </p:blipFill>
        <p:spPr>
          <a:xfrm>
            <a:off x="242475" y="2174975"/>
            <a:ext cx="8655898" cy="2740751"/>
          </a:xfrm>
          <a:prstGeom prst="rect">
            <a:avLst/>
          </a:prstGeom>
          <a:noFill/>
          <a:ln>
            <a:noFill/>
          </a:ln>
        </p:spPr>
      </p:pic>
      <p:pic>
        <p:nvPicPr>
          <p:cNvPr id="1060" name="Google Shape;1060;p136"/>
          <p:cNvPicPr preferRelativeResize="0"/>
          <p:nvPr/>
        </p:nvPicPr>
        <p:blipFill rotWithShape="1">
          <a:blip r:embed="rId4">
            <a:alphaModFix/>
          </a:blip>
          <a:srcRect b="61283" l="19350" r="56099" t="33758"/>
          <a:stretch/>
        </p:blipFill>
        <p:spPr>
          <a:xfrm>
            <a:off x="1704700" y="1462225"/>
            <a:ext cx="5584373" cy="7127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37"/>
          <p:cNvSpPr txBox="1"/>
          <p:nvPr>
            <p:ph type="title"/>
          </p:nvPr>
        </p:nvSpPr>
        <p:spPr>
          <a:xfrm>
            <a:off x="819150" y="782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i="1" lang="en-GB" u="sng">
                <a:solidFill>
                  <a:srgbClr val="980000"/>
                </a:solidFill>
              </a:rPr>
              <a:t>INNER JOIN</a:t>
            </a:r>
            <a:endParaRPr b="1" i="1" u="sng">
              <a:solidFill>
                <a:srgbClr val="980000"/>
              </a:solidFill>
            </a:endParaRPr>
          </a:p>
        </p:txBody>
      </p:sp>
      <p:sp>
        <p:nvSpPr>
          <p:cNvPr id="1066" name="Google Shape;1066;p137"/>
          <p:cNvSpPr txBox="1"/>
          <p:nvPr>
            <p:ph idx="1" type="body"/>
          </p:nvPr>
        </p:nvSpPr>
        <p:spPr>
          <a:xfrm>
            <a:off x="819150" y="1737275"/>
            <a:ext cx="7505700" cy="244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900"/>
              <a:t>The INNER JOIN keyword selects all rows from both the tables as long as the condition satisfies.Inner Join mainly results the Intersection of tables. Types of Inner join:</a:t>
            </a:r>
            <a:endParaRPr b="1" sz="1900"/>
          </a:p>
          <a:p>
            <a:pPr indent="0" lvl="0" marL="0" rtl="0" algn="l">
              <a:spcBef>
                <a:spcPts val="1200"/>
              </a:spcBef>
              <a:spcAft>
                <a:spcPts val="0"/>
              </a:spcAft>
              <a:buNone/>
            </a:pPr>
            <a:r>
              <a:rPr b="1" lang="en-GB" sz="1900"/>
              <a:t>1.Natural join</a:t>
            </a:r>
            <a:endParaRPr b="1" sz="1900"/>
          </a:p>
          <a:p>
            <a:pPr indent="0" lvl="0" marL="0" rtl="0" algn="l">
              <a:spcBef>
                <a:spcPts val="1200"/>
              </a:spcBef>
              <a:spcAft>
                <a:spcPts val="0"/>
              </a:spcAft>
              <a:buNone/>
            </a:pPr>
            <a:r>
              <a:rPr b="1" lang="en-GB" sz="1900"/>
              <a:t>2.Equi Join</a:t>
            </a:r>
            <a:endParaRPr b="1" sz="1900"/>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38"/>
          <p:cNvSpPr txBox="1"/>
          <p:nvPr>
            <p:ph type="title"/>
          </p:nvPr>
        </p:nvSpPr>
        <p:spPr>
          <a:xfrm>
            <a:off x="819150" y="234025"/>
            <a:ext cx="7505700" cy="8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u="sng">
                <a:solidFill>
                  <a:srgbClr val="980000"/>
                </a:solidFill>
              </a:rPr>
              <a:t>NATURAL JOIN</a:t>
            </a:r>
            <a:endParaRPr b="1" u="sng">
              <a:solidFill>
                <a:srgbClr val="980000"/>
              </a:solidFill>
            </a:endParaRPr>
          </a:p>
        </p:txBody>
      </p:sp>
      <p:sp>
        <p:nvSpPr>
          <p:cNvPr id="1072" name="Google Shape;1072;p138"/>
          <p:cNvSpPr txBox="1"/>
          <p:nvPr>
            <p:ph idx="1" type="body"/>
          </p:nvPr>
        </p:nvSpPr>
        <p:spPr>
          <a:xfrm>
            <a:off x="237525" y="955750"/>
            <a:ext cx="8649000" cy="395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t>The NATURAL JOIN is an operation that creates join on the basis of common columns in a table and the value of that common attribute must be equal.To perform Natural Join there must be atleast one common attribute between tables to join. </a:t>
            </a:r>
            <a:endParaRPr b="1" sz="1500">
              <a:solidFill>
                <a:srgbClr val="000000"/>
              </a:solidFill>
              <a:latin typeface="Arial"/>
              <a:ea typeface="Arial"/>
              <a:cs typeface="Arial"/>
              <a:sym typeface="Arial"/>
            </a:endParaRPr>
          </a:p>
        </p:txBody>
      </p:sp>
      <p:pic>
        <p:nvPicPr>
          <p:cNvPr id="1073" name="Google Shape;1073;p138"/>
          <p:cNvPicPr preferRelativeResize="0"/>
          <p:nvPr/>
        </p:nvPicPr>
        <p:blipFill rotWithShape="1">
          <a:blip r:embed="rId3">
            <a:alphaModFix/>
          </a:blip>
          <a:srcRect b="18463" l="19974" r="0" t="46110"/>
          <a:stretch/>
        </p:blipFill>
        <p:spPr>
          <a:xfrm>
            <a:off x="270325" y="2681975"/>
            <a:ext cx="8583398" cy="2253401"/>
          </a:xfrm>
          <a:prstGeom prst="rect">
            <a:avLst/>
          </a:prstGeom>
          <a:noFill/>
          <a:ln>
            <a:noFill/>
          </a:ln>
        </p:spPr>
      </p:pic>
      <p:pic>
        <p:nvPicPr>
          <p:cNvPr id="1074" name="Google Shape;1074;p138"/>
          <p:cNvPicPr preferRelativeResize="0"/>
          <p:nvPr/>
        </p:nvPicPr>
        <p:blipFill rotWithShape="1">
          <a:blip r:embed="rId4">
            <a:alphaModFix/>
          </a:blip>
          <a:srcRect b="56737" l="19973" r="53701" t="38528"/>
          <a:stretch/>
        </p:blipFill>
        <p:spPr>
          <a:xfrm>
            <a:off x="1851650" y="1947175"/>
            <a:ext cx="5033299" cy="6980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39"/>
          <p:cNvSpPr txBox="1"/>
          <p:nvPr>
            <p:ph type="title"/>
          </p:nvPr>
        </p:nvSpPr>
        <p:spPr>
          <a:xfrm>
            <a:off x="368575" y="270275"/>
            <a:ext cx="8370600" cy="5673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b="1" i="1" lang="en-GB" u="sng">
                <a:solidFill>
                  <a:srgbClr val="980000"/>
                </a:solidFill>
              </a:rPr>
              <a:t>EQUI JOI</a:t>
            </a:r>
            <a:r>
              <a:rPr b="1" i="1" lang="en-GB" u="sng">
                <a:solidFill>
                  <a:srgbClr val="980000"/>
                </a:solidFill>
              </a:rPr>
              <a:t>N</a:t>
            </a:r>
            <a:endParaRPr b="1" i="1" u="sng">
              <a:solidFill>
                <a:srgbClr val="980000"/>
              </a:solidFill>
            </a:endParaRPr>
          </a:p>
        </p:txBody>
      </p:sp>
      <p:sp>
        <p:nvSpPr>
          <p:cNvPr id="1080" name="Google Shape;1080;p139"/>
          <p:cNvSpPr txBox="1"/>
          <p:nvPr>
            <p:ph idx="1" type="body"/>
          </p:nvPr>
        </p:nvSpPr>
        <p:spPr>
          <a:xfrm>
            <a:off x="225925" y="778875"/>
            <a:ext cx="8655900" cy="414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t>An equi-join is a join based on equality or matching column values. This equality is indicated with an equal sign (=) as the comparison operator in the WHERE clause.It is same as NATURAL JOIN but the only difference is that in EQUI JOIN we can equate any column from both the tables</a:t>
            </a:r>
            <a:endParaRPr b="1" sz="1500"/>
          </a:p>
          <a:p>
            <a:pPr indent="0" lvl="0" marL="0" rtl="0" algn="l">
              <a:spcBef>
                <a:spcPts val="1200"/>
              </a:spcBef>
              <a:spcAft>
                <a:spcPts val="1200"/>
              </a:spcAft>
              <a:buNone/>
            </a:pPr>
            <a:r>
              <a:t/>
            </a:r>
            <a:endParaRPr b="1" sz="1800"/>
          </a:p>
        </p:txBody>
      </p:sp>
      <p:pic>
        <p:nvPicPr>
          <p:cNvPr id="1081" name="Google Shape;1081;p139"/>
          <p:cNvPicPr preferRelativeResize="0"/>
          <p:nvPr/>
        </p:nvPicPr>
        <p:blipFill rotWithShape="1">
          <a:blip r:embed="rId3">
            <a:alphaModFix/>
          </a:blip>
          <a:srcRect b="13698" l="18541" r="1471" t="51925"/>
          <a:stretch/>
        </p:blipFill>
        <p:spPr>
          <a:xfrm>
            <a:off x="277200" y="2388050"/>
            <a:ext cx="8589600" cy="2535049"/>
          </a:xfrm>
          <a:prstGeom prst="rect">
            <a:avLst/>
          </a:prstGeom>
          <a:noFill/>
          <a:ln>
            <a:noFill/>
          </a:ln>
        </p:spPr>
      </p:pic>
      <p:pic>
        <p:nvPicPr>
          <p:cNvPr id="1082" name="Google Shape;1082;p139"/>
          <p:cNvPicPr preferRelativeResize="0"/>
          <p:nvPr/>
        </p:nvPicPr>
        <p:blipFill rotWithShape="1">
          <a:blip r:embed="rId4">
            <a:alphaModFix/>
          </a:blip>
          <a:srcRect b="49472" l="20338" r="45449" t="46641"/>
          <a:stretch/>
        </p:blipFill>
        <p:spPr>
          <a:xfrm>
            <a:off x="1243663" y="1627563"/>
            <a:ext cx="6620424" cy="7274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40"/>
          <p:cNvSpPr txBox="1"/>
          <p:nvPr>
            <p:ph type="title"/>
          </p:nvPr>
        </p:nvSpPr>
        <p:spPr>
          <a:xfrm>
            <a:off x="819150" y="237525"/>
            <a:ext cx="7505700" cy="555900"/>
          </a:xfrm>
          <a:prstGeom prst="rect">
            <a:avLst/>
          </a:prstGeom>
        </p:spPr>
        <p:txBody>
          <a:bodyPr anchorCtr="0" anchor="t" bIns="91425" lIns="91425" spcFirstLastPara="1" rIns="91425" wrap="square" tIns="91425">
            <a:normAutofit fontScale="90000"/>
          </a:bodyPr>
          <a:lstStyle/>
          <a:p>
            <a:pPr indent="0" lvl="0" marL="1828800" rtl="0" algn="l">
              <a:spcBef>
                <a:spcPts val="0"/>
              </a:spcBef>
              <a:spcAft>
                <a:spcPts val="0"/>
              </a:spcAft>
              <a:buNone/>
            </a:pPr>
            <a:r>
              <a:rPr b="1" lang="en-GB">
                <a:solidFill>
                  <a:srgbClr val="980000"/>
                </a:solidFill>
              </a:rPr>
              <a:t>           </a:t>
            </a:r>
            <a:r>
              <a:rPr b="1" lang="en-GB" u="sng">
                <a:solidFill>
                  <a:srgbClr val="980000"/>
                </a:solidFill>
              </a:rPr>
              <a:t>SELF</a:t>
            </a:r>
            <a:r>
              <a:rPr b="1" lang="en-GB" u="sng">
                <a:solidFill>
                  <a:srgbClr val="980000"/>
                </a:solidFill>
              </a:rPr>
              <a:t> JOIN</a:t>
            </a:r>
            <a:endParaRPr b="1"/>
          </a:p>
        </p:txBody>
      </p:sp>
      <p:sp>
        <p:nvSpPr>
          <p:cNvPr id="1088" name="Google Shape;1088;p140"/>
          <p:cNvSpPr txBox="1"/>
          <p:nvPr>
            <p:ph idx="1" type="body"/>
          </p:nvPr>
        </p:nvSpPr>
        <p:spPr>
          <a:xfrm>
            <a:off x="302275" y="793575"/>
            <a:ext cx="8588700" cy="409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I</a:t>
            </a:r>
            <a:r>
              <a:rPr b="1" lang="en-GB" sz="1800"/>
              <a:t>n Self-Join a table joined with itself. That is, each row of the table is joined with itself depending on some conditions. Mainly it is a join between two copies of the same table. </a:t>
            </a:r>
            <a:endParaRPr b="1" sz="1800"/>
          </a:p>
          <a:p>
            <a:pPr indent="0" lvl="0" marL="0" rtl="0" algn="l">
              <a:spcBef>
                <a:spcPts val="1200"/>
              </a:spcBef>
              <a:spcAft>
                <a:spcPts val="1200"/>
              </a:spcAft>
              <a:buNone/>
            </a:pPr>
            <a:r>
              <a:t/>
            </a:r>
            <a:endParaRPr/>
          </a:p>
        </p:txBody>
      </p:sp>
      <p:pic>
        <p:nvPicPr>
          <p:cNvPr id="1089" name="Google Shape;1089;p140"/>
          <p:cNvPicPr preferRelativeResize="0"/>
          <p:nvPr/>
        </p:nvPicPr>
        <p:blipFill rotWithShape="1">
          <a:blip r:embed="rId3">
            <a:alphaModFix/>
          </a:blip>
          <a:srcRect b="14008" l="19350" r="20816" t="53252"/>
          <a:stretch/>
        </p:blipFill>
        <p:spPr>
          <a:xfrm>
            <a:off x="243475" y="2476225"/>
            <a:ext cx="8647502" cy="2411751"/>
          </a:xfrm>
          <a:prstGeom prst="rect">
            <a:avLst/>
          </a:prstGeom>
          <a:noFill/>
          <a:ln>
            <a:noFill/>
          </a:ln>
        </p:spPr>
      </p:pic>
      <p:pic>
        <p:nvPicPr>
          <p:cNvPr id="1090" name="Google Shape;1090;p140"/>
          <p:cNvPicPr preferRelativeResize="0"/>
          <p:nvPr/>
        </p:nvPicPr>
        <p:blipFill rotWithShape="1">
          <a:blip r:embed="rId4">
            <a:alphaModFix/>
          </a:blip>
          <a:srcRect b="53903" l="22925" r="20815" t="40971"/>
          <a:stretch/>
        </p:blipFill>
        <p:spPr>
          <a:xfrm>
            <a:off x="243475" y="1476925"/>
            <a:ext cx="8588702" cy="9993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1"/>
          <p:cNvSpPr txBox="1"/>
          <p:nvPr>
            <p:ph type="title"/>
          </p:nvPr>
        </p:nvSpPr>
        <p:spPr>
          <a:xfrm>
            <a:off x="819150" y="742125"/>
            <a:ext cx="7505700" cy="918600"/>
          </a:xfrm>
          <a:prstGeom prst="rect">
            <a:avLst/>
          </a:prstGeom>
        </p:spPr>
        <p:txBody>
          <a:bodyPr anchorCtr="0" anchor="t" bIns="91425" lIns="91425" spcFirstLastPara="1" rIns="91425" wrap="square" tIns="91425">
            <a:normAutofit/>
          </a:bodyPr>
          <a:lstStyle/>
          <a:p>
            <a:pPr indent="0" lvl="0" marL="2286000" rtl="0" algn="l">
              <a:spcBef>
                <a:spcPts val="0"/>
              </a:spcBef>
              <a:spcAft>
                <a:spcPts val="0"/>
              </a:spcAft>
              <a:buNone/>
            </a:pPr>
            <a:r>
              <a:rPr b="1" i="1" lang="en-GB">
                <a:solidFill>
                  <a:srgbClr val="980000"/>
                </a:solidFill>
              </a:rPr>
              <a:t>  </a:t>
            </a:r>
            <a:r>
              <a:rPr b="1" i="1" lang="en-GB" u="sng">
                <a:solidFill>
                  <a:srgbClr val="980000"/>
                </a:solidFill>
              </a:rPr>
              <a:t>OUT</a:t>
            </a:r>
            <a:r>
              <a:rPr b="1" i="1" lang="en-GB" u="sng">
                <a:solidFill>
                  <a:srgbClr val="980000"/>
                </a:solidFill>
              </a:rPr>
              <a:t>ER JOIN</a:t>
            </a:r>
            <a:endParaRPr/>
          </a:p>
        </p:txBody>
      </p:sp>
      <p:sp>
        <p:nvSpPr>
          <p:cNvPr id="1096" name="Google Shape;1096;p141"/>
          <p:cNvSpPr txBox="1"/>
          <p:nvPr>
            <p:ph idx="1" type="body"/>
          </p:nvPr>
        </p:nvSpPr>
        <p:spPr>
          <a:xfrm>
            <a:off x="819150" y="1770825"/>
            <a:ext cx="7505700" cy="266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900"/>
              <a:t>The OUTER JOIN returns matching rows as well as unmatched rows from one or both the tables.Outer Join mainly results the Union of tables. </a:t>
            </a:r>
            <a:r>
              <a:rPr b="1" lang="en-GB" sz="1900" u="sng"/>
              <a:t>Types of Outer join:</a:t>
            </a:r>
            <a:endParaRPr b="1" sz="1900" u="sng"/>
          </a:p>
          <a:p>
            <a:pPr indent="0" lvl="0" marL="0" rtl="0" algn="l">
              <a:spcBef>
                <a:spcPts val="1200"/>
              </a:spcBef>
              <a:spcAft>
                <a:spcPts val="0"/>
              </a:spcAft>
              <a:buNone/>
            </a:pPr>
            <a:r>
              <a:rPr b="1" lang="en-GB" sz="1900"/>
              <a:t>1.Left Outer Join</a:t>
            </a:r>
            <a:endParaRPr b="1" sz="1900"/>
          </a:p>
          <a:p>
            <a:pPr indent="0" lvl="0" marL="0" rtl="0" algn="l">
              <a:spcBef>
                <a:spcPts val="1200"/>
              </a:spcBef>
              <a:spcAft>
                <a:spcPts val="0"/>
              </a:spcAft>
              <a:buNone/>
            </a:pPr>
            <a:r>
              <a:rPr b="1" lang="en-GB" sz="1900"/>
              <a:t>2.Right Outer Join</a:t>
            </a:r>
            <a:endParaRPr b="1" sz="1900"/>
          </a:p>
          <a:p>
            <a:pPr indent="0" lvl="0" marL="0" rtl="0" algn="l">
              <a:spcBef>
                <a:spcPts val="1200"/>
              </a:spcBef>
              <a:spcAft>
                <a:spcPts val="0"/>
              </a:spcAft>
              <a:buNone/>
            </a:pPr>
            <a:r>
              <a:rPr b="1" lang="en-GB" sz="1900"/>
              <a:t>3.Full Outer Join</a:t>
            </a:r>
            <a:endParaRPr b="1" sz="1900"/>
          </a:p>
          <a:p>
            <a:pPr indent="0" lvl="0" marL="0" rtl="0" algn="l">
              <a:spcBef>
                <a:spcPts val="1200"/>
              </a:spcBef>
              <a:spcAft>
                <a:spcPts val="120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42"/>
          <p:cNvSpPr txBox="1"/>
          <p:nvPr>
            <p:ph type="title"/>
          </p:nvPr>
        </p:nvSpPr>
        <p:spPr>
          <a:xfrm>
            <a:off x="819150" y="249825"/>
            <a:ext cx="7505700" cy="62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b="1" lang="en-GB" u="sng">
                <a:solidFill>
                  <a:srgbClr val="980000"/>
                </a:solidFill>
              </a:rPr>
              <a:t>LEFT OUTER JOIN</a:t>
            </a:r>
            <a:endParaRPr b="1" u="sng">
              <a:solidFill>
                <a:srgbClr val="980000"/>
              </a:solidFill>
            </a:endParaRPr>
          </a:p>
        </p:txBody>
      </p:sp>
      <p:sp>
        <p:nvSpPr>
          <p:cNvPr id="1102" name="Google Shape;1102;p142"/>
          <p:cNvSpPr txBox="1"/>
          <p:nvPr>
            <p:ph idx="1" type="body"/>
          </p:nvPr>
        </p:nvSpPr>
        <p:spPr>
          <a:xfrm>
            <a:off x="220425" y="874425"/>
            <a:ext cx="8692500" cy="40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This join returns all the rows of the table on the left side of the join and matching rows for the table on the right side of join. The rows for which there is no matching row on right side, the result-set will contain null.</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t/>
            </a:r>
            <a:endParaRPr b="1" sz="1800"/>
          </a:p>
          <a:p>
            <a:pPr indent="0" lvl="0" marL="0" rtl="0" algn="l">
              <a:spcBef>
                <a:spcPts val="1200"/>
              </a:spcBef>
              <a:spcAft>
                <a:spcPts val="1200"/>
              </a:spcAft>
              <a:buNone/>
            </a:pPr>
            <a:r>
              <a:t/>
            </a:r>
            <a:endParaRPr b="1" sz="1800"/>
          </a:p>
        </p:txBody>
      </p:sp>
      <p:pic>
        <p:nvPicPr>
          <p:cNvPr id="1103" name="Google Shape;1103;p142"/>
          <p:cNvPicPr preferRelativeResize="0"/>
          <p:nvPr/>
        </p:nvPicPr>
        <p:blipFill rotWithShape="1">
          <a:blip r:embed="rId3">
            <a:alphaModFix/>
          </a:blip>
          <a:srcRect b="18577" l="19722" r="1919" t="46157"/>
          <a:stretch/>
        </p:blipFill>
        <p:spPr>
          <a:xfrm>
            <a:off x="279225" y="2571750"/>
            <a:ext cx="8633698" cy="2344024"/>
          </a:xfrm>
          <a:prstGeom prst="rect">
            <a:avLst/>
          </a:prstGeom>
          <a:noFill/>
          <a:ln>
            <a:noFill/>
          </a:ln>
        </p:spPr>
      </p:pic>
      <p:pic>
        <p:nvPicPr>
          <p:cNvPr id="1104" name="Google Shape;1104;p142"/>
          <p:cNvPicPr preferRelativeResize="0"/>
          <p:nvPr/>
        </p:nvPicPr>
        <p:blipFill rotWithShape="1">
          <a:blip r:embed="rId4">
            <a:alphaModFix/>
          </a:blip>
          <a:srcRect b="53702" l="19724" r="41781" t="41515"/>
          <a:stretch/>
        </p:blipFill>
        <p:spPr>
          <a:xfrm>
            <a:off x="1440175" y="1851650"/>
            <a:ext cx="6025248" cy="6906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43"/>
          <p:cNvSpPr txBox="1"/>
          <p:nvPr>
            <p:ph type="title"/>
          </p:nvPr>
        </p:nvSpPr>
        <p:spPr>
          <a:xfrm>
            <a:off x="817575" y="242150"/>
            <a:ext cx="7505700" cy="7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lang="en-GB" u="sng">
                <a:solidFill>
                  <a:srgbClr val="980000"/>
                </a:solidFill>
              </a:rPr>
              <a:t>RIGHT</a:t>
            </a:r>
            <a:r>
              <a:rPr b="1" lang="en-GB" u="sng">
                <a:solidFill>
                  <a:srgbClr val="980000"/>
                </a:solidFill>
              </a:rPr>
              <a:t> OUTER JOIN</a:t>
            </a:r>
            <a:endParaRPr/>
          </a:p>
        </p:txBody>
      </p:sp>
      <p:sp>
        <p:nvSpPr>
          <p:cNvPr id="1110" name="Google Shape;1110;p143"/>
          <p:cNvSpPr txBox="1"/>
          <p:nvPr>
            <p:ph idx="1" type="body"/>
          </p:nvPr>
        </p:nvSpPr>
        <p:spPr>
          <a:xfrm>
            <a:off x="249825" y="845000"/>
            <a:ext cx="8641200" cy="40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800"/>
              <a:t>This join returns all the rows of the table on the right side of the join and matching rows for the table on the left side of join. The rows for which there is no matching row on left side, the result-set will contain null.</a:t>
            </a:r>
            <a:endParaRPr/>
          </a:p>
        </p:txBody>
      </p:sp>
      <p:pic>
        <p:nvPicPr>
          <p:cNvPr id="1111" name="Google Shape;1111;p143"/>
          <p:cNvPicPr preferRelativeResize="0"/>
          <p:nvPr/>
        </p:nvPicPr>
        <p:blipFill rotWithShape="1">
          <a:blip r:embed="rId3">
            <a:alphaModFix/>
          </a:blip>
          <a:srcRect b="20341" l="19833" r="0" t="45523"/>
          <a:stretch/>
        </p:blipFill>
        <p:spPr>
          <a:xfrm>
            <a:off x="220425" y="2645225"/>
            <a:ext cx="8707224" cy="2270476"/>
          </a:xfrm>
          <a:prstGeom prst="rect">
            <a:avLst/>
          </a:prstGeom>
          <a:noFill/>
          <a:ln>
            <a:noFill/>
          </a:ln>
        </p:spPr>
      </p:pic>
      <p:pic>
        <p:nvPicPr>
          <p:cNvPr id="1112" name="Google Shape;1112;p143"/>
          <p:cNvPicPr preferRelativeResize="0"/>
          <p:nvPr/>
        </p:nvPicPr>
        <p:blipFill rotWithShape="1">
          <a:blip r:embed="rId4">
            <a:alphaModFix/>
          </a:blip>
          <a:srcRect b="54013" l="19832" r="41666" t="41180"/>
          <a:stretch/>
        </p:blipFill>
        <p:spPr>
          <a:xfrm>
            <a:off x="1053825" y="1836975"/>
            <a:ext cx="6930576" cy="7715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44"/>
          <p:cNvSpPr txBox="1"/>
          <p:nvPr>
            <p:ph type="title"/>
          </p:nvPr>
        </p:nvSpPr>
        <p:spPr>
          <a:xfrm>
            <a:off x="819150" y="293925"/>
            <a:ext cx="7505700" cy="67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i="1" lang="en-GB" u="sng">
                <a:solidFill>
                  <a:srgbClr val="980000"/>
                </a:solidFill>
              </a:rPr>
              <a:t>FULL OUTER JOIN</a:t>
            </a:r>
            <a:r>
              <a:rPr lang="en-GB"/>
              <a:t> </a:t>
            </a:r>
            <a:endParaRPr/>
          </a:p>
        </p:txBody>
      </p:sp>
      <p:sp>
        <p:nvSpPr>
          <p:cNvPr id="1118" name="Google Shape;1118;p144"/>
          <p:cNvSpPr txBox="1"/>
          <p:nvPr>
            <p:ph idx="1" type="body"/>
          </p:nvPr>
        </p:nvSpPr>
        <p:spPr>
          <a:xfrm>
            <a:off x="227775" y="969825"/>
            <a:ext cx="8692500" cy="396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800"/>
              <a:t>FULL JOIN creates the result-set by combining result of both LEFT JOIN and RIGHT JOIN. The result-set will contain matching rows and all the rows from both the tables. The rows for which there is no matching, the result-set will contain NULL values</a:t>
            </a:r>
            <a:endParaRPr b="1" sz="1800"/>
          </a:p>
        </p:txBody>
      </p:sp>
      <p:pic>
        <p:nvPicPr>
          <p:cNvPr id="1119" name="Google Shape;1119;p144"/>
          <p:cNvPicPr preferRelativeResize="0"/>
          <p:nvPr/>
        </p:nvPicPr>
        <p:blipFill rotWithShape="1">
          <a:blip r:embed="rId3">
            <a:alphaModFix/>
          </a:blip>
          <a:srcRect b="15996" l="19652" r="0" t="46044"/>
          <a:stretch/>
        </p:blipFill>
        <p:spPr>
          <a:xfrm>
            <a:off x="257175" y="2799525"/>
            <a:ext cx="8626373" cy="2130899"/>
          </a:xfrm>
          <a:prstGeom prst="rect">
            <a:avLst/>
          </a:prstGeom>
          <a:noFill/>
          <a:ln>
            <a:noFill/>
          </a:ln>
        </p:spPr>
      </p:pic>
      <p:pic>
        <p:nvPicPr>
          <p:cNvPr id="1120" name="Google Shape;1120;p144"/>
          <p:cNvPicPr preferRelativeResize="0"/>
          <p:nvPr/>
        </p:nvPicPr>
        <p:blipFill rotWithShape="1">
          <a:blip r:embed="rId4">
            <a:alphaModFix/>
          </a:blip>
          <a:srcRect b="54186" l="20356" r="40497" t="37572"/>
          <a:stretch/>
        </p:blipFill>
        <p:spPr>
          <a:xfrm>
            <a:off x="1131575" y="2013325"/>
            <a:ext cx="6605726" cy="786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idx="1" type="body"/>
          </p:nvPr>
        </p:nvSpPr>
        <p:spPr>
          <a:xfrm>
            <a:off x="819150" y="2858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222222"/>
                </a:solidFill>
                <a:latin typeface="Lato"/>
                <a:ea typeface="Lato"/>
                <a:cs typeface="Lato"/>
                <a:sym typeface="Lato"/>
              </a:rPr>
              <a:t>3.</a:t>
            </a:r>
            <a:r>
              <a:rPr lang="en-GB" sz="1400">
                <a:solidFill>
                  <a:srgbClr val="222222"/>
                </a:solidFill>
                <a:latin typeface="Lato"/>
                <a:ea typeface="Lato"/>
                <a:cs typeface="Lato"/>
                <a:sym typeface="Lato"/>
              </a:rPr>
              <a:t>. </a:t>
            </a:r>
            <a:r>
              <a:rPr b="1" lang="en-GB" sz="1400">
                <a:solidFill>
                  <a:srgbClr val="222222"/>
                </a:solidFill>
                <a:latin typeface="Lato"/>
                <a:ea typeface="Lato"/>
                <a:cs typeface="Lato"/>
                <a:sym typeface="Lato"/>
              </a:rPr>
              <a:t>Reserve</a:t>
            </a:r>
            <a:r>
              <a:rPr lang="en-GB" sz="1400">
                <a:solidFill>
                  <a:srgbClr val="222222"/>
                </a:solidFill>
                <a:latin typeface="Lato"/>
                <a:ea typeface="Lato"/>
                <a:cs typeface="Lato"/>
                <a:sym typeface="Lato"/>
              </a:rPr>
              <a:t> : PNR_No (PK &amp; FK -&gt; Passenger), Journey_date,No_of_seats, Address, Contact_No, Status</a:t>
            </a:r>
            <a:endParaRPr>
              <a:solidFill>
                <a:srgbClr val="222222"/>
              </a:solidFill>
              <a:latin typeface="Lato"/>
              <a:ea typeface="Lato"/>
              <a:cs typeface="Lato"/>
              <a:sym typeface="Lato"/>
            </a:endParaRPr>
          </a:p>
          <a:p>
            <a:pPr indent="0" lvl="0" marL="0" rtl="0" algn="l">
              <a:spcBef>
                <a:spcPts val="1200"/>
              </a:spcBef>
              <a:spcAft>
                <a:spcPts val="1200"/>
              </a:spcAft>
              <a:buNone/>
            </a:pPr>
            <a:r>
              <a:t/>
            </a:r>
            <a:endParaRPr/>
          </a:p>
        </p:txBody>
      </p:sp>
      <p:pic>
        <p:nvPicPr>
          <p:cNvPr id="349" name="Google Shape;349;p37"/>
          <p:cNvPicPr preferRelativeResize="0"/>
          <p:nvPr/>
        </p:nvPicPr>
        <p:blipFill rotWithShape="1">
          <a:blip r:embed="rId3">
            <a:alphaModFix/>
          </a:blip>
          <a:srcRect b="24585" l="5541" r="8415" t="24534"/>
          <a:stretch/>
        </p:blipFill>
        <p:spPr>
          <a:xfrm>
            <a:off x="1436775" y="1169775"/>
            <a:ext cx="6270450" cy="304747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45"/>
          <p:cNvSpPr txBox="1"/>
          <p:nvPr>
            <p:ph type="title"/>
          </p:nvPr>
        </p:nvSpPr>
        <p:spPr>
          <a:xfrm>
            <a:off x="819150" y="235725"/>
            <a:ext cx="7505700" cy="77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					  </a:t>
            </a:r>
            <a:r>
              <a:rPr b="1" i="1" lang="en-GB" u="sng">
                <a:solidFill>
                  <a:srgbClr val="980000"/>
                </a:solidFill>
              </a:rPr>
              <a:t> </a:t>
            </a:r>
            <a:r>
              <a:rPr b="1" i="1" lang="en-GB" sz="3300" u="sng">
                <a:solidFill>
                  <a:srgbClr val="980000"/>
                </a:solidFill>
              </a:rPr>
              <a:t>Views</a:t>
            </a:r>
            <a:endParaRPr b="1" i="1" sz="3300" u="sng">
              <a:solidFill>
                <a:srgbClr val="980000"/>
              </a:solidFill>
            </a:endParaRPr>
          </a:p>
        </p:txBody>
      </p:sp>
      <p:sp>
        <p:nvSpPr>
          <p:cNvPr id="1126" name="Google Shape;1126;p145"/>
          <p:cNvSpPr txBox="1"/>
          <p:nvPr>
            <p:ph idx="1" type="body"/>
          </p:nvPr>
        </p:nvSpPr>
        <p:spPr>
          <a:xfrm>
            <a:off x="712750" y="1013925"/>
            <a:ext cx="7612200" cy="380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GB" sz="1700"/>
              <a:t>Views in SQL are kind of Virtual tables.A view also has rows and columns as they are in a real table in the Database.We can create a view by selecting fields from one or more tables present in the database.A view can either have all the rows and columns of a table or some specific based on a certain condition.</a:t>
            </a:r>
            <a:endParaRPr b="1" sz="1700"/>
          </a:p>
          <a:p>
            <a:pPr indent="0" lvl="0" marL="1828800" rtl="0" algn="l">
              <a:spcBef>
                <a:spcPts val="1200"/>
              </a:spcBef>
              <a:spcAft>
                <a:spcPts val="0"/>
              </a:spcAft>
              <a:buNone/>
            </a:pPr>
            <a:r>
              <a:rPr b="1" lang="en-GB" sz="2216"/>
              <a:t>     </a:t>
            </a:r>
            <a:r>
              <a:rPr b="1" lang="en-GB" sz="2216" u="sng"/>
              <a:t>Advantages of views over tables:</a:t>
            </a:r>
            <a:endParaRPr b="1" sz="2216" u="sng"/>
          </a:p>
          <a:p>
            <a:pPr indent="0" lvl="0" marL="0" rtl="0" algn="l">
              <a:spcBef>
                <a:spcPts val="1200"/>
              </a:spcBef>
              <a:spcAft>
                <a:spcPts val="0"/>
              </a:spcAft>
              <a:buNone/>
            </a:pPr>
            <a:r>
              <a:rPr b="1" lang="en-GB" sz="1700"/>
              <a:t>-Views provide table security by restricting access to predetermined set of rows and columns.</a:t>
            </a:r>
            <a:endParaRPr b="1" sz="1700"/>
          </a:p>
          <a:p>
            <a:pPr indent="0" lvl="0" marL="0" rtl="0" algn="l">
              <a:spcBef>
                <a:spcPts val="1200"/>
              </a:spcBef>
              <a:spcAft>
                <a:spcPts val="0"/>
              </a:spcAft>
              <a:buNone/>
            </a:pPr>
            <a:r>
              <a:rPr b="1" lang="en-GB" sz="1700"/>
              <a:t>-Views can join and simplify multiple tables into a single virtual table.</a:t>
            </a:r>
            <a:endParaRPr b="1" sz="1700"/>
          </a:p>
          <a:p>
            <a:pPr indent="0" lvl="0" marL="0" rtl="0" algn="l">
              <a:spcBef>
                <a:spcPts val="1200"/>
              </a:spcBef>
              <a:spcAft>
                <a:spcPts val="0"/>
              </a:spcAft>
              <a:buNone/>
            </a:pPr>
            <a:r>
              <a:rPr b="1" lang="en-GB" sz="1700"/>
              <a:t>-Views can also be used to rename the columns without affecting the base table provided the number of     columns in view must match the number of columns specified in the SELECT statement.Renaming helps to hide the actual column names of Base table.</a:t>
            </a:r>
            <a:endParaRPr b="1" sz="1700"/>
          </a:p>
          <a:p>
            <a:pPr indent="0" lvl="0" marL="0" rtl="0" algn="l">
              <a:spcBef>
                <a:spcPts val="1200"/>
              </a:spcBef>
              <a:spcAft>
                <a:spcPts val="0"/>
              </a:spcAft>
              <a:buNone/>
            </a:pPr>
            <a:r>
              <a:rPr b="1" lang="en-GB" sz="1700"/>
              <a:t>-We can create multiple Views on the same table for different users.</a:t>
            </a:r>
            <a:endParaRPr b="1" sz="1700"/>
          </a:p>
          <a:p>
            <a:pPr indent="0" lvl="0" marL="0" rtl="0" algn="l">
              <a:spcBef>
                <a:spcPts val="1200"/>
              </a:spcBef>
              <a:spcAft>
                <a:spcPts val="0"/>
              </a:spcAft>
              <a:buNone/>
            </a:pPr>
            <a:r>
              <a:t/>
            </a:r>
            <a:endParaRPr b="1" sz="1700"/>
          </a:p>
          <a:p>
            <a:pPr indent="0" lvl="0" marL="0" rtl="0" algn="l">
              <a:spcBef>
                <a:spcPts val="1200"/>
              </a:spcBef>
              <a:spcAft>
                <a:spcPts val="12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46"/>
          <p:cNvSpPr txBox="1"/>
          <p:nvPr>
            <p:ph type="title"/>
          </p:nvPr>
        </p:nvSpPr>
        <p:spPr>
          <a:xfrm>
            <a:off x="819150" y="367400"/>
            <a:ext cx="7505700" cy="764100"/>
          </a:xfrm>
          <a:prstGeom prst="rect">
            <a:avLst/>
          </a:prstGeom>
        </p:spPr>
        <p:txBody>
          <a:bodyPr anchorCtr="0" anchor="t" bIns="91425" lIns="91425" spcFirstLastPara="1" rIns="91425" wrap="square" tIns="91425">
            <a:normAutofit/>
          </a:bodyPr>
          <a:lstStyle/>
          <a:p>
            <a:pPr indent="0" lvl="0" marL="1371600" rtl="0" algn="l">
              <a:spcBef>
                <a:spcPts val="0"/>
              </a:spcBef>
              <a:spcAft>
                <a:spcPts val="0"/>
              </a:spcAft>
              <a:buNone/>
            </a:pPr>
            <a:r>
              <a:rPr lang="en-GB"/>
              <a:t> </a:t>
            </a:r>
            <a:r>
              <a:rPr b="1" i="1" lang="en-GB" u="sng">
                <a:solidFill>
                  <a:srgbClr val="980000"/>
                </a:solidFill>
              </a:rPr>
              <a:t>  CREATING VIEWS</a:t>
            </a:r>
            <a:endParaRPr b="1" i="1" u="sng">
              <a:solidFill>
                <a:srgbClr val="980000"/>
              </a:solidFill>
            </a:endParaRPr>
          </a:p>
        </p:txBody>
      </p:sp>
      <p:sp>
        <p:nvSpPr>
          <p:cNvPr id="1132" name="Google Shape;1132;p146"/>
          <p:cNvSpPr txBox="1"/>
          <p:nvPr>
            <p:ph idx="1" type="body"/>
          </p:nvPr>
        </p:nvSpPr>
        <p:spPr>
          <a:xfrm>
            <a:off x="819150" y="1190350"/>
            <a:ext cx="7505700" cy="3446100"/>
          </a:xfrm>
          <a:prstGeom prst="rect">
            <a:avLst/>
          </a:prstGeom>
          <a:ln cap="flat" cmpd="sng" w="9525">
            <a:solidFill>
              <a:srgbClr val="131417"/>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GB" sz="8000"/>
              <a:t>We can create the view using CREATE VIEW statement.A view can be created from a single table or multiple tables.SYNTAX-</a:t>
            </a:r>
            <a:endParaRPr b="1" sz="1700"/>
          </a:p>
          <a:p>
            <a:pPr indent="0" lvl="0" marL="2286000" rtl="0" algn="l">
              <a:spcBef>
                <a:spcPts val="1200"/>
              </a:spcBef>
              <a:spcAft>
                <a:spcPts val="0"/>
              </a:spcAft>
              <a:buNone/>
            </a:pPr>
            <a:r>
              <a:rPr lang="en-GB" sz="4063">
                <a:solidFill>
                  <a:srgbClr val="FFFFFF"/>
                </a:solidFill>
                <a:highlight>
                  <a:srgbClr val="131417"/>
                </a:highlight>
                <a:latin typeface="Courier New"/>
                <a:ea typeface="Courier New"/>
                <a:cs typeface="Courier New"/>
                <a:sym typeface="Courier New"/>
              </a:rPr>
              <a:t>CREATE VIEW view_name AS</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rPr lang="en-GB" sz="4063">
                <a:solidFill>
                  <a:srgbClr val="FFFFFF"/>
                </a:solidFill>
                <a:highlight>
                  <a:srgbClr val="131417"/>
                </a:highlight>
                <a:latin typeface="Courier New"/>
                <a:ea typeface="Courier New"/>
                <a:cs typeface="Courier New"/>
                <a:sym typeface="Courier New"/>
              </a:rPr>
              <a:t>SELECT column1, column2.....</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rPr lang="en-GB" sz="4063">
                <a:solidFill>
                  <a:srgbClr val="FFFFFF"/>
                </a:solidFill>
                <a:highlight>
                  <a:srgbClr val="131417"/>
                </a:highlight>
                <a:latin typeface="Courier New"/>
                <a:ea typeface="Courier New"/>
                <a:cs typeface="Courier New"/>
                <a:sym typeface="Courier New"/>
              </a:rPr>
              <a:t>FROM table_name</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rPr lang="en-GB" sz="4063">
                <a:solidFill>
                  <a:srgbClr val="FFFFFF"/>
                </a:solidFill>
                <a:highlight>
                  <a:srgbClr val="131417"/>
                </a:highlight>
                <a:latin typeface="Courier New"/>
                <a:ea typeface="Courier New"/>
                <a:cs typeface="Courier New"/>
                <a:sym typeface="Courier New"/>
              </a:rPr>
              <a:t>WHERE condition;</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rPr b="1" lang="en-GB" sz="4063">
                <a:solidFill>
                  <a:srgbClr val="FFFFFF"/>
                </a:solidFill>
                <a:highlight>
                  <a:srgbClr val="131417"/>
                </a:highlight>
                <a:latin typeface="Courier New"/>
                <a:ea typeface="Courier New"/>
                <a:cs typeface="Courier New"/>
                <a:sym typeface="Courier New"/>
              </a:rPr>
              <a:t>view_name</a:t>
            </a:r>
            <a:r>
              <a:rPr lang="en-GB" sz="4063">
                <a:solidFill>
                  <a:srgbClr val="FFFFFF"/>
                </a:solidFill>
                <a:highlight>
                  <a:srgbClr val="131417"/>
                </a:highlight>
                <a:latin typeface="Courier New"/>
                <a:ea typeface="Courier New"/>
                <a:cs typeface="Courier New"/>
                <a:sym typeface="Courier New"/>
              </a:rPr>
              <a:t>: Name for the View</a:t>
            </a:r>
            <a:endParaRPr sz="4063">
              <a:solidFill>
                <a:srgbClr val="FFFFFF"/>
              </a:solidFill>
              <a:highlight>
                <a:srgbClr val="131417"/>
              </a:highlight>
              <a:latin typeface="Courier New"/>
              <a:ea typeface="Courier New"/>
              <a:cs typeface="Courier New"/>
              <a:sym typeface="Courier New"/>
            </a:endParaRPr>
          </a:p>
          <a:p>
            <a:pPr indent="0" lvl="0" marL="2286000" rtl="0" algn="l">
              <a:spcBef>
                <a:spcPts val="1200"/>
              </a:spcBef>
              <a:spcAft>
                <a:spcPts val="0"/>
              </a:spcAft>
              <a:buNone/>
            </a:pPr>
            <a:r>
              <a:rPr b="1" lang="en-GB" sz="4063">
                <a:solidFill>
                  <a:srgbClr val="FFFFFF"/>
                </a:solidFill>
                <a:highlight>
                  <a:srgbClr val="131417"/>
                </a:highlight>
                <a:latin typeface="Courier New"/>
                <a:ea typeface="Courier New"/>
                <a:cs typeface="Courier New"/>
                <a:sym typeface="Courier New"/>
              </a:rPr>
              <a:t>table_name</a:t>
            </a:r>
            <a:r>
              <a:rPr lang="en-GB" sz="4063">
                <a:solidFill>
                  <a:srgbClr val="FFFFFF"/>
                </a:solidFill>
                <a:highlight>
                  <a:srgbClr val="131417"/>
                </a:highlight>
                <a:latin typeface="Courier New"/>
                <a:ea typeface="Courier New"/>
                <a:cs typeface="Courier New"/>
                <a:sym typeface="Courier New"/>
              </a:rPr>
              <a:t>: Name of the table</a:t>
            </a:r>
            <a:endParaRPr sz="4063">
              <a:solidFill>
                <a:srgbClr val="FFFFFF"/>
              </a:solidFill>
              <a:highlight>
                <a:srgbClr val="131417"/>
              </a:highlight>
              <a:latin typeface="Courier New"/>
              <a:ea typeface="Courier New"/>
              <a:cs typeface="Courier New"/>
              <a:sym typeface="Courier New"/>
            </a:endParaRPr>
          </a:p>
          <a:p>
            <a:pPr indent="0" lvl="0" marL="0" marR="114300" rtl="0" algn="l">
              <a:spcBef>
                <a:spcPts val="1200"/>
              </a:spcBef>
              <a:spcAft>
                <a:spcPts val="0"/>
              </a:spcAft>
              <a:buNone/>
            </a:pPr>
            <a:r>
              <a:rPr b="1" lang="en-GB" sz="4063">
                <a:solidFill>
                  <a:srgbClr val="FFFFFF"/>
                </a:solidFill>
                <a:highlight>
                  <a:schemeClr val="dk1"/>
                </a:highlight>
                <a:latin typeface="Courier New"/>
                <a:ea typeface="Courier New"/>
                <a:cs typeface="Courier New"/>
                <a:sym typeface="Courier New"/>
              </a:rPr>
              <a:t>                             </a:t>
            </a:r>
            <a:r>
              <a:rPr b="1" lang="en-GB" sz="4063">
                <a:solidFill>
                  <a:srgbClr val="FFFFFF"/>
                </a:solidFill>
                <a:highlight>
                  <a:srgbClr val="131417"/>
                </a:highlight>
                <a:latin typeface="Courier New"/>
                <a:ea typeface="Courier New"/>
                <a:cs typeface="Courier New"/>
                <a:sym typeface="Courier New"/>
              </a:rPr>
              <a:t>condition</a:t>
            </a:r>
            <a:r>
              <a:rPr lang="en-GB" sz="4063">
                <a:solidFill>
                  <a:srgbClr val="FFFFFF"/>
                </a:solidFill>
                <a:highlight>
                  <a:srgbClr val="131417"/>
                </a:highlight>
                <a:latin typeface="Courier New"/>
                <a:ea typeface="Courier New"/>
                <a:cs typeface="Courier New"/>
                <a:sym typeface="Courier New"/>
              </a:rPr>
              <a:t>: Condition to select rows</a:t>
            </a:r>
            <a:endParaRPr sz="4063">
              <a:solidFill>
                <a:srgbClr val="FFFFFF"/>
              </a:solidFill>
              <a:highlight>
                <a:srgbClr val="131417"/>
              </a:highlight>
              <a:latin typeface="Courier New"/>
              <a:ea typeface="Courier New"/>
              <a:cs typeface="Courier New"/>
              <a:sym typeface="Courier New"/>
            </a:endParaRPr>
          </a:p>
          <a:p>
            <a:pPr indent="0" lvl="0" marL="0" rtl="0" algn="l">
              <a:spcBef>
                <a:spcPts val="800"/>
              </a:spcBef>
              <a:spcAft>
                <a:spcPts val="1200"/>
              </a:spcAft>
              <a:buNone/>
            </a:pPr>
            <a:r>
              <a:t/>
            </a:r>
            <a:endParaRPr b="1" sz="17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47"/>
          <p:cNvSpPr txBox="1"/>
          <p:nvPr>
            <p:ph type="title"/>
          </p:nvPr>
        </p:nvSpPr>
        <p:spPr>
          <a:xfrm>
            <a:off x="819150" y="258800"/>
            <a:ext cx="7505700" cy="71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solidFill>
                  <a:srgbClr val="980000"/>
                </a:solidFill>
              </a:rPr>
              <a:t>       </a:t>
            </a:r>
            <a:r>
              <a:rPr b="1" i="1" lang="en-GB" u="sng">
                <a:solidFill>
                  <a:srgbClr val="980000"/>
                </a:solidFill>
              </a:rPr>
              <a:t>Creating views from single table</a:t>
            </a:r>
            <a:endParaRPr b="1" i="1" u="sng">
              <a:solidFill>
                <a:srgbClr val="980000"/>
              </a:solidFill>
            </a:endParaRPr>
          </a:p>
        </p:txBody>
      </p:sp>
      <p:sp>
        <p:nvSpPr>
          <p:cNvPr id="1138" name="Google Shape;1138;p147"/>
          <p:cNvSpPr txBox="1"/>
          <p:nvPr>
            <p:ph idx="1" type="body"/>
          </p:nvPr>
        </p:nvSpPr>
        <p:spPr>
          <a:xfrm>
            <a:off x="819150" y="947875"/>
            <a:ext cx="7505700" cy="39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In this we creates a view named Passenger_View from Passenger table which will show only two columns of Passenger table. Syntax-</a:t>
            </a:r>
            <a:endParaRPr b="1" sz="1700"/>
          </a:p>
          <a:p>
            <a:pPr indent="0" lvl="0" marL="0" rtl="0" algn="l">
              <a:spcBef>
                <a:spcPts val="1200"/>
              </a:spcBef>
              <a:spcAft>
                <a:spcPts val="1200"/>
              </a:spcAft>
              <a:buNone/>
            </a:pPr>
            <a:r>
              <a:t/>
            </a:r>
            <a:endParaRPr b="1" sz="1700"/>
          </a:p>
        </p:txBody>
      </p:sp>
      <p:pic>
        <p:nvPicPr>
          <p:cNvPr id="1139" name="Google Shape;1139;p147"/>
          <p:cNvPicPr preferRelativeResize="0"/>
          <p:nvPr/>
        </p:nvPicPr>
        <p:blipFill rotWithShape="1">
          <a:blip r:embed="rId3">
            <a:alphaModFix/>
          </a:blip>
          <a:srcRect b="15998" l="19847" r="34909" t="50573"/>
          <a:stretch/>
        </p:blipFill>
        <p:spPr>
          <a:xfrm>
            <a:off x="933175" y="2611200"/>
            <a:ext cx="7024550" cy="2289824"/>
          </a:xfrm>
          <a:prstGeom prst="rect">
            <a:avLst/>
          </a:prstGeom>
          <a:noFill/>
          <a:ln>
            <a:noFill/>
          </a:ln>
        </p:spPr>
      </p:pic>
      <p:pic>
        <p:nvPicPr>
          <p:cNvPr id="1140" name="Google Shape;1140;p147"/>
          <p:cNvPicPr preferRelativeResize="0"/>
          <p:nvPr/>
        </p:nvPicPr>
        <p:blipFill rotWithShape="1">
          <a:blip r:embed="rId4">
            <a:alphaModFix/>
          </a:blip>
          <a:srcRect b="53104" l="19847" r="46381" t="40252"/>
          <a:stretch/>
        </p:blipFill>
        <p:spPr>
          <a:xfrm>
            <a:off x="1873700" y="1719400"/>
            <a:ext cx="5011248" cy="786199"/>
          </a:xfrm>
          <a:prstGeom prst="rect">
            <a:avLst/>
          </a:prstGeom>
          <a:noFill/>
          <a:ln>
            <a:noFill/>
          </a:ln>
        </p:spPr>
      </p:pic>
      <p:cxnSp>
        <p:nvCxnSpPr>
          <p:cNvPr id="1141" name="Google Shape;1141;p147"/>
          <p:cNvCxnSpPr/>
          <p:nvPr/>
        </p:nvCxnSpPr>
        <p:spPr>
          <a:xfrm>
            <a:off x="4695300" y="2057250"/>
            <a:ext cx="7500" cy="514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8"/>
          <p:cNvSpPr txBox="1"/>
          <p:nvPr>
            <p:ph type="title"/>
          </p:nvPr>
        </p:nvSpPr>
        <p:spPr>
          <a:xfrm>
            <a:off x="819150" y="286575"/>
            <a:ext cx="7505700" cy="69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Creating views from more than one table</a:t>
            </a:r>
            <a:endParaRPr b="1" i="1">
              <a:solidFill>
                <a:srgbClr val="980000"/>
              </a:solidFill>
            </a:endParaRPr>
          </a:p>
        </p:txBody>
      </p:sp>
      <p:sp>
        <p:nvSpPr>
          <p:cNvPr id="1147" name="Google Shape;1147;p148"/>
          <p:cNvSpPr txBox="1"/>
          <p:nvPr>
            <p:ph idx="1" type="body"/>
          </p:nvPr>
        </p:nvSpPr>
        <p:spPr>
          <a:xfrm>
            <a:off x="499650" y="874400"/>
            <a:ext cx="8259000" cy="401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In this we create a view named Full_Join_View from two tables named Passenger and Ticket. To create a view from multiple tables we have use Full outer join on the two tables and store the result in a view. Syntax-</a:t>
            </a:r>
            <a:endParaRPr b="1" sz="1700"/>
          </a:p>
          <a:p>
            <a:pPr indent="0" lvl="0" marL="0" rtl="0" algn="l">
              <a:spcBef>
                <a:spcPts val="1200"/>
              </a:spcBef>
              <a:spcAft>
                <a:spcPts val="1200"/>
              </a:spcAft>
              <a:buNone/>
            </a:pPr>
            <a:r>
              <a:t/>
            </a:r>
            <a:endParaRPr/>
          </a:p>
        </p:txBody>
      </p:sp>
      <p:pic>
        <p:nvPicPr>
          <p:cNvPr id="1148" name="Google Shape;1148;p148"/>
          <p:cNvPicPr preferRelativeResize="0"/>
          <p:nvPr/>
        </p:nvPicPr>
        <p:blipFill rotWithShape="1">
          <a:blip r:embed="rId3">
            <a:alphaModFix/>
          </a:blip>
          <a:srcRect b="12859" l="20247" r="19002" t="51141"/>
          <a:stretch/>
        </p:blipFill>
        <p:spPr>
          <a:xfrm>
            <a:off x="646600" y="2762800"/>
            <a:ext cx="7972426" cy="2160275"/>
          </a:xfrm>
          <a:prstGeom prst="rect">
            <a:avLst/>
          </a:prstGeom>
          <a:noFill/>
          <a:ln>
            <a:noFill/>
          </a:ln>
        </p:spPr>
      </p:pic>
      <p:pic>
        <p:nvPicPr>
          <p:cNvPr id="1149" name="Google Shape;1149;p148"/>
          <p:cNvPicPr preferRelativeResize="0"/>
          <p:nvPr/>
        </p:nvPicPr>
        <p:blipFill rotWithShape="1">
          <a:blip r:embed="rId4">
            <a:alphaModFix/>
          </a:blip>
          <a:srcRect b="52203" l="21531" r="0" t="35607"/>
          <a:stretch/>
        </p:blipFill>
        <p:spPr>
          <a:xfrm>
            <a:off x="499650" y="1851650"/>
            <a:ext cx="8067950" cy="881750"/>
          </a:xfrm>
          <a:prstGeom prst="rect">
            <a:avLst/>
          </a:prstGeom>
          <a:noFill/>
          <a:ln>
            <a:noFill/>
          </a:ln>
        </p:spPr>
      </p:pic>
      <p:cxnSp>
        <p:nvCxnSpPr>
          <p:cNvPr id="1150" name="Google Shape;1150;p148"/>
          <p:cNvCxnSpPr/>
          <p:nvPr/>
        </p:nvCxnSpPr>
        <p:spPr>
          <a:xfrm>
            <a:off x="3328575" y="2351325"/>
            <a:ext cx="0" cy="404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9"/>
          <p:cNvSpPr txBox="1"/>
          <p:nvPr>
            <p:ph type="title"/>
          </p:nvPr>
        </p:nvSpPr>
        <p:spPr>
          <a:xfrm>
            <a:off x="819150" y="374750"/>
            <a:ext cx="7505700" cy="8229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i="1" lang="en-GB" u="sng">
                <a:solidFill>
                  <a:srgbClr val="980000"/>
                </a:solidFill>
              </a:rPr>
              <a:t>DELETING VIEWS</a:t>
            </a:r>
            <a:endParaRPr b="1" i="1" u="sng">
              <a:solidFill>
                <a:srgbClr val="980000"/>
              </a:solidFill>
            </a:endParaRPr>
          </a:p>
        </p:txBody>
      </p:sp>
      <p:sp>
        <p:nvSpPr>
          <p:cNvPr id="1156" name="Google Shape;1156;p149"/>
          <p:cNvSpPr txBox="1"/>
          <p:nvPr>
            <p:ph idx="1" type="body"/>
          </p:nvPr>
        </p:nvSpPr>
        <p:spPr>
          <a:xfrm>
            <a:off x="558425" y="991950"/>
            <a:ext cx="8295600" cy="39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-This is used to delete the existing view.</a:t>
            </a:r>
            <a:endParaRPr b="1" sz="1700"/>
          </a:p>
          <a:p>
            <a:pPr indent="0" lvl="0" marL="0" rtl="0" algn="l">
              <a:spcBef>
                <a:spcPts val="1200"/>
              </a:spcBef>
              <a:spcAft>
                <a:spcPts val="0"/>
              </a:spcAft>
              <a:buNone/>
            </a:pPr>
            <a:r>
              <a:rPr b="1" lang="en-GB" sz="2000"/>
              <a:t>Syntax- </a:t>
            </a:r>
            <a:r>
              <a:rPr b="1" lang="en-GB" sz="2000"/>
              <a:t>DROP VIEW view_name;   </a:t>
            </a:r>
            <a:endParaRPr b="1" sz="2000"/>
          </a:p>
          <a:p>
            <a:pPr indent="0" lvl="0" marL="0" rtl="0" algn="l">
              <a:spcBef>
                <a:spcPts val="1200"/>
              </a:spcBef>
              <a:spcAft>
                <a:spcPts val="0"/>
              </a:spcAft>
              <a:buNone/>
            </a:pPr>
            <a:r>
              <a:t/>
            </a:r>
            <a:endParaRPr b="1" sz="2000"/>
          </a:p>
          <a:p>
            <a:pPr indent="0" lvl="0" marL="0" rtl="0" algn="l">
              <a:spcBef>
                <a:spcPts val="1200"/>
              </a:spcBef>
              <a:spcAft>
                <a:spcPts val="0"/>
              </a:spcAft>
              <a:buNone/>
            </a:pPr>
            <a:r>
              <a:t/>
            </a:r>
            <a:endParaRPr b="1" sz="2000"/>
          </a:p>
          <a:p>
            <a:pPr indent="0" lvl="0" marL="0" rtl="0" algn="l">
              <a:spcBef>
                <a:spcPts val="1200"/>
              </a:spcBef>
              <a:spcAft>
                <a:spcPts val="1200"/>
              </a:spcAft>
              <a:buNone/>
            </a:pPr>
            <a:r>
              <a:rPr b="1" lang="en-GB" sz="2000"/>
              <a:t>									   </a:t>
            </a:r>
            <a:r>
              <a:rPr b="1" lang="en-GB" sz="2300"/>
              <a:t>AFTER DROPPING VIEW</a:t>
            </a:r>
            <a:endParaRPr b="1" sz="2300"/>
          </a:p>
        </p:txBody>
      </p:sp>
      <p:pic>
        <p:nvPicPr>
          <p:cNvPr id="1157" name="Google Shape;1157;p149"/>
          <p:cNvPicPr preferRelativeResize="0"/>
          <p:nvPr/>
        </p:nvPicPr>
        <p:blipFill rotWithShape="1">
          <a:blip r:embed="rId3">
            <a:alphaModFix/>
          </a:blip>
          <a:srcRect b="56052" l="20400" r="65672" t="41621"/>
          <a:stretch/>
        </p:blipFill>
        <p:spPr>
          <a:xfrm>
            <a:off x="558425" y="1954500"/>
            <a:ext cx="5959123" cy="558476"/>
          </a:xfrm>
          <a:prstGeom prst="rect">
            <a:avLst/>
          </a:prstGeom>
          <a:noFill/>
          <a:ln>
            <a:noFill/>
          </a:ln>
        </p:spPr>
      </p:pic>
      <p:pic>
        <p:nvPicPr>
          <p:cNvPr id="1158" name="Google Shape;1158;p149"/>
          <p:cNvPicPr preferRelativeResize="0"/>
          <p:nvPr/>
        </p:nvPicPr>
        <p:blipFill rotWithShape="1">
          <a:blip r:embed="rId4">
            <a:alphaModFix/>
          </a:blip>
          <a:srcRect b="30289" l="19471" r="56422" t="49958"/>
          <a:stretch/>
        </p:blipFill>
        <p:spPr>
          <a:xfrm>
            <a:off x="323438" y="3328575"/>
            <a:ext cx="3703325" cy="1579775"/>
          </a:xfrm>
          <a:prstGeom prst="rect">
            <a:avLst/>
          </a:prstGeom>
          <a:noFill/>
          <a:ln>
            <a:noFill/>
          </a:ln>
        </p:spPr>
      </p:pic>
      <p:pic>
        <p:nvPicPr>
          <p:cNvPr id="1159" name="Google Shape;1159;p149"/>
          <p:cNvPicPr preferRelativeResize="0"/>
          <p:nvPr/>
        </p:nvPicPr>
        <p:blipFill rotWithShape="1">
          <a:blip r:embed="rId5">
            <a:alphaModFix/>
          </a:blip>
          <a:srcRect b="32000" l="19768" r="56204" t="64143"/>
          <a:stretch/>
        </p:blipFill>
        <p:spPr>
          <a:xfrm>
            <a:off x="4180925" y="3842925"/>
            <a:ext cx="4607098" cy="1028700"/>
          </a:xfrm>
          <a:prstGeom prst="rect">
            <a:avLst/>
          </a:prstGeom>
          <a:noFill/>
          <a:ln>
            <a:noFill/>
          </a:ln>
        </p:spPr>
      </p:pic>
      <p:cxnSp>
        <p:nvCxnSpPr>
          <p:cNvPr id="1160" name="Google Shape;1160;p149"/>
          <p:cNvCxnSpPr/>
          <p:nvPr/>
        </p:nvCxnSpPr>
        <p:spPr>
          <a:xfrm>
            <a:off x="6275075" y="3328575"/>
            <a:ext cx="7500" cy="514500"/>
          </a:xfrm>
          <a:prstGeom prst="straightConnector1">
            <a:avLst/>
          </a:prstGeom>
          <a:noFill/>
          <a:ln cap="flat" cmpd="sng" w="28575">
            <a:solidFill>
              <a:schemeClr val="dk2"/>
            </a:solidFill>
            <a:prstDash val="solid"/>
            <a:round/>
            <a:headEnd len="med" w="med" type="none"/>
            <a:tailEnd len="med" w="med" type="triangle"/>
          </a:ln>
        </p:spPr>
      </p:cxnSp>
      <p:cxnSp>
        <p:nvCxnSpPr>
          <p:cNvPr id="1161" name="Google Shape;1161;p149"/>
          <p:cNvCxnSpPr>
            <a:endCxn id="1158" idx="0"/>
          </p:cNvCxnSpPr>
          <p:nvPr/>
        </p:nvCxnSpPr>
        <p:spPr>
          <a:xfrm>
            <a:off x="2171500" y="2518275"/>
            <a:ext cx="3600" cy="810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0"/>
          <p:cNvSpPr txBox="1"/>
          <p:nvPr>
            <p:ph type="title"/>
          </p:nvPr>
        </p:nvSpPr>
        <p:spPr>
          <a:xfrm>
            <a:off x="558250" y="416975"/>
            <a:ext cx="7899000" cy="80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    </a:t>
            </a:r>
            <a:r>
              <a:rPr b="1" lang="en-GB" u="sng">
                <a:solidFill>
                  <a:srgbClr val="980000"/>
                </a:solidFill>
              </a:rPr>
              <a:t>UPDATING VIEWS</a:t>
            </a:r>
            <a:endParaRPr b="1" u="sng">
              <a:solidFill>
                <a:srgbClr val="980000"/>
              </a:solidFill>
            </a:endParaRPr>
          </a:p>
        </p:txBody>
      </p:sp>
      <p:sp>
        <p:nvSpPr>
          <p:cNvPr id="1167" name="Google Shape;1167;p150"/>
          <p:cNvSpPr txBox="1"/>
          <p:nvPr>
            <p:ph idx="1" type="body"/>
          </p:nvPr>
        </p:nvSpPr>
        <p:spPr>
          <a:xfrm>
            <a:off x="521700" y="969925"/>
            <a:ext cx="8163600" cy="383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000" u="sng">
                <a:solidFill>
                  <a:srgbClr val="38761D"/>
                </a:solidFill>
                <a:latin typeface="Nunito"/>
                <a:ea typeface="Nunito"/>
                <a:cs typeface="Nunito"/>
                <a:sym typeface="Nunito"/>
              </a:rPr>
              <a:t>This UPDATION CAN BE-</a:t>
            </a:r>
            <a:endParaRPr b="1" sz="2000" u="sng">
              <a:solidFill>
                <a:srgbClr val="38761D"/>
              </a:solidFill>
              <a:latin typeface="Nunito"/>
              <a:ea typeface="Nunito"/>
              <a:cs typeface="Nunito"/>
              <a:sym typeface="Nunito"/>
            </a:endParaRPr>
          </a:p>
          <a:p>
            <a:pPr indent="0" lvl="0" marL="0" rtl="0" algn="l">
              <a:lnSpc>
                <a:spcPct val="100000"/>
              </a:lnSpc>
              <a:spcBef>
                <a:spcPts val="0"/>
              </a:spcBef>
              <a:spcAft>
                <a:spcPts val="0"/>
              </a:spcAft>
              <a:buNone/>
            </a:pPr>
            <a:r>
              <a:t/>
            </a:r>
            <a:endParaRPr b="1" sz="2000" u="sng">
              <a:solidFill>
                <a:schemeClr val="lt1"/>
              </a:solidFill>
              <a:latin typeface="Nunito"/>
              <a:ea typeface="Nunito"/>
              <a:cs typeface="Nunito"/>
              <a:sym typeface="Nunito"/>
            </a:endParaRPr>
          </a:p>
          <a:p>
            <a:pPr indent="0" lvl="0" marL="0" rtl="0" algn="l">
              <a:lnSpc>
                <a:spcPct val="105000"/>
              </a:lnSpc>
              <a:spcBef>
                <a:spcPts val="0"/>
              </a:spcBef>
              <a:spcAft>
                <a:spcPts val="0"/>
              </a:spcAft>
              <a:buNone/>
            </a:pPr>
            <a:r>
              <a:rPr b="1" lang="en-GB" sz="1800"/>
              <a:t>1. RENAME view name.</a:t>
            </a:r>
            <a:endParaRPr b="1" sz="1800"/>
          </a:p>
          <a:p>
            <a:pPr indent="0" lvl="0" marL="0" rtl="0" algn="l">
              <a:lnSpc>
                <a:spcPct val="105000"/>
              </a:lnSpc>
              <a:spcBef>
                <a:spcPts val="1200"/>
              </a:spcBef>
              <a:spcAft>
                <a:spcPts val="0"/>
              </a:spcAft>
              <a:buNone/>
            </a:pPr>
            <a:r>
              <a:rPr b="1" lang="en-GB" sz="1800"/>
              <a:t>2. Inserting a COLUMN into a view.</a:t>
            </a:r>
            <a:endParaRPr b="1" sz="1800"/>
          </a:p>
          <a:p>
            <a:pPr indent="0" lvl="0" marL="0" rtl="0" algn="l">
              <a:lnSpc>
                <a:spcPct val="105000"/>
              </a:lnSpc>
              <a:spcBef>
                <a:spcPts val="1200"/>
              </a:spcBef>
              <a:spcAft>
                <a:spcPts val="0"/>
              </a:spcAft>
              <a:buNone/>
            </a:pPr>
            <a:r>
              <a:rPr b="1" lang="en-GB" sz="1800"/>
              <a:t>3. Deleting COLUMN from a view</a:t>
            </a:r>
            <a:endParaRPr b="1" sz="1800"/>
          </a:p>
          <a:p>
            <a:pPr indent="0" lvl="0" marL="0" rtl="0" algn="l">
              <a:lnSpc>
                <a:spcPct val="105000"/>
              </a:lnSpc>
              <a:spcBef>
                <a:spcPts val="1200"/>
              </a:spcBef>
              <a:spcAft>
                <a:spcPts val="0"/>
              </a:spcAft>
              <a:buNone/>
            </a:pPr>
            <a:r>
              <a:rPr b="1" lang="en-GB" sz="1800"/>
              <a:t>4. RENAME COLUMN names.</a:t>
            </a:r>
            <a:endParaRPr b="1" sz="1800"/>
          </a:p>
          <a:p>
            <a:pPr indent="0" lvl="0" marL="0" rtl="0" algn="l">
              <a:lnSpc>
                <a:spcPct val="105000"/>
              </a:lnSpc>
              <a:spcBef>
                <a:spcPts val="1200"/>
              </a:spcBef>
              <a:spcAft>
                <a:spcPts val="0"/>
              </a:spcAft>
              <a:buNone/>
            </a:pPr>
            <a:r>
              <a:rPr b="1" lang="en-GB" sz="1800"/>
              <a:t>5. Inserting a ROW into a view.</a:t>
            </a:r>
            <a:endParaRPr b="1" sz="1800"/>
          </a:p>
          <a:p>
            <a:pPr indent="0" lvl="0" marL="0" rtl="0" algn="l">
              <a:lnSpc>
                <a:spcPct val="105000"/>
              </a:lnSpc>
              <a:spcBef>
                <a:spcPts val="1200"/>
              </a:spcBef>
              <a:spcAft>
                <a:spcPts val="0"/>
              </a:spcAft>
              <a:buNone/>
            </a:pPr>
            <a:r>
              <a:rPr b="1" lang="en-GB" sz="1800"/>
              <a:t>6. Deleting a ROW from a view.</a:t>
            </a:r>
            <a:endParaRPr b="1" sz="1800"/>
          </a:p>
          <a:p>
            <a:pPr indent="0" lvl="0" marL="0" rtl="0" algn="l">
              <a:lnSpc>
                <a:spcPct val="105000"/>
              </a:lnSpc>
              <a:spcBef>
                <a:spcPts val="1200"/>
              </a:spcBef>
              <a:spcAft>
                <a:spcPts val="0"/>
              </a:spcAft>
              <a:buNone/>
            </a:pPr>
            <a:r>
              <a:rPr b="1" lang="en-GB" sz="1800"/>
              <a:t>7. Updating a particular ROW in a view.</a:t>
            </a:r>
            <a:endParaRPr b="1" sz="1800"/>
          </a:p>
          <a:p>
            <a:pPr indent="0" lvl="0" marL="0" rtl="0" algn="l">
              <a:lnSpc>
                <a:spcPct val="100000"/>
              </a:lnSpc>
              <a:spcBef>
                <a:spcPts val="1200"/>
              </a:spcBef>
              <a:spcAft>
                <a:spcPts val="0"/>
              </a:spcAft>
              <a:buNone/>
            </a:pPr>
            <a:r>
              <a:t/>
            </a:r>
            <a:endParaRPr b="1" sz="2000" u="sng">
              <a:solidFill>
                <a:schemeClr val="lt1"/>
              </a:solidFill>
              <a:latin typeface="Nunito"/>
              <a:ea typeface="Nunito"/>
              <a:cs typeface="Nunito"/>
              <a:sym typeface="Nunito"/>
            </a:endParaRPr>
          </a:p>
          <a:p>
            <a:pPr indent="0" lvl="0" marL="0" rtl="0" algn="l">
              <a:lnSpc>
                <a:spcPct val="105000"/>
              </a:lnSpc>
              <a:spcBef>
                <a:spcPts val="0"/>
              </a:spcBef>
              <a:spcAft>
                <a:spcPts val="1200"/>
              </a:spcAft>
              <a:buNone/>
            </a:pPr>
            <a:r>
              <a:t/>
            </a:r>
            <a:endParaRPr b="1" sz="18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51"/>
          <p:cNvSpPr txBox="1"/>
          <p:nvPr>
            <p:ph type="title"/>
          </p:nvPr>
        </p:nvSpPr>
        <p:spPr>
          <a:xfrm>
            <a:off x="673100" y="293925"/>
            <a:ext cx="75057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600" u="sng"/>
              <a:t> </a:t>
            </a:r>
            <a:r>
              <a:rPr b="1" i="1" lang="en-GB" sz="2500" u="sng">
                <a:solidFill>
                  <a:srgbClr val="980000"/>
                </a:solidFill>
              </a:rPr>
              <a:t>ADDING OR REMOVING COLUMNS IN A VIEW</a:t>
            </a:r>
            <a:endParaRPr b="1" i="1" sz="2500" u="sng">
              <a:solidFill>
                <a:srgbClr val="980000"/>
              </a:solidFill>
            </a:endParaRPr>
          </a:p>
        </p:txBody>
      </p:sp>
      <p:sp>
        <p:nvSpPr>
          <p:cNvPr id="1173" name="Google Shape;1173;p151"/>
          <p:cNvSpPr txBox="1"/>
          <p:nvPr>
            <p:ph idx="1" type="body"/>
          </p:nvPr>
        </p:nvSpPr>
        <p:spPr>
          <a:xfrm>
            <a:off x="286575" y="881750"/>
            <a:ext cx="8560200" cy="40266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rPr lang="en-GB" sz="1900">
                <a:solidFill>
                  <a:srgbClr val="38761D"/>
                </a:solidFill>
                <a:latin typeface="Nunito"/>
                <a:ea typeface="Nunito"/>
                <a:cs typeface="Nunito"/>
                <a:sym typeface="Nunito"/>
              </a:rPr>
              <a:t>We can use the </a:t>
            </a:r>
            <a:r>
              <a:rPr b="1" lang="en-GB" sz="1900">
                <a:solidFill>
                  <a:srgbClr val="38761D"/>
                </a:solidFill>
                <a:latin typeface="Nunito"/>
                <a:ea typeface="Nunito"/>
                <a:cs typeface="Nunito"/>
                <a:sym typeface="Nunito"/>
              </a:rPr>
              <a:t>CREATE OR REPLACE VIEW</a:t>
            </a:r>
            <a:r>
              <a:rPr lang="en-GB" sz="1900">
                <a:solidFill>
                  <a:srgbClr val="38761D"/>
                </a:solidFill>
                <a:latin typeface="Nunito"/>
                <a:ea typeface="Nunito"/>
                <a:cs typeface="Nunito"/>
                <a:sym typeface="Nunito"/>
              </a:rPr>
              <a:t> statement to add or remove fields from a view.The same statement is also used for changing the name of a view, changing its column names.Query as follows:</a:t>
            </a:r>
            <a:endParaRPr sz="1900">
              <a:solidFill>
                <a:srgbClr val="38761D"/>
              </a:solidFill>
              <a:latin typeface="Nunito"/>
              <a:ea typeface="Nunito"/>
              <a:cs typeface="Nunito"/>
              <a:sym typeface="Nunito"/>
            </a:endParaRPr>
          </a:p>
          <a:p>
            <a:pPr indent="0" lvl="0" marL="457200" rtl="0" algn="l">
              <a:lnSpc>
                <a:spcPct val="100000"/>
              </a:lnSpc>
              <a:spcBef>
                <a:spcPts val="0"/>
              </a:spcBef>
              <a:spcAft>
                <a:spcPts val="0"/>
              </a:spcAft>
              <a:buNone/>
            </a:pPr>
            <a:r>
              <a:t/>
            </a:r>
            <a:endParaRPr sz="1900">
              <a:solidFill>
                <a:srgbClr val="38761D"/>
              </a:solidFill>
              <a:latin typeface="Nunito"/>
              <a:ea typeface="Nunito"/>
              <a:cs typeface="Nunito"/>
              <a:sym typeface="Nunito"/>
            </a:endParaRPr>
          </a:p>
          <a:p>
            <a:pPr indent="0" lvl="0" marL="457200" rtl="0" algn="l">
              <a:lnSpc>
                <a:spcPct val="100000"/>
              </a:lnSpc>
              <a:spcBef>
                <a:spcPts val="0"/>
              </a:spcBef>
              <a:spcAft>
                <a:spcPts val="0"/>
              </a:spcAft>
              <a:buNone/>
            </a:pPr>
            <a:r>
              <a:t/>
            </a:r>
            <a:endParaRPr sz="1900">
              <a:solidFill>
                <a:srgbClr val="38761D"/>
              </a:solidFill>
              <a:latin typeface="Nunito"/>
              <a:ea typeface="Nunito"/>
              <a:cs typeface="Nunito"/>
              <a:sym typeface="Nunito"/>
            </a:endParaRPr>
          </a:p>
          <a:p>
            <a:pPr indent="0" lvl="0" marL="457200" rtl="0" algn="l">
              <a:lnSpc>
                <a:spcPct val="100000"/>
              </a:lnSpc>
              <a:spcBef>
                <a:spcPts val="0"/>
              </a:spcBef>
              <a:spcAft>
                <a:spcPts val="0"/>
              </a:spcAft>
              <a:buNone/>
            </a:pPr>
            <a:r>
              <a:t/>
            </a:r>
            <a:endParaRPr sz="1900">
              <a:solidFill>
                <a:srgbClr val="38761D"/>
              </a:solidFill>
              <a:latin typeface="Nunito"/>
              <a:ea typeface="Nunito"/>
              <a:cs typeface="Nunito"/>
              <a:sym typeface="Nunito"/>
            </a:endParaRPr>
          </a:p>
          <a:p>
            <a:pPr indent="0" lvl="0" marL="457200" rtl="0" algn="l">
              <a:lnSpc>
                <a:spcPct val="100000"/>
              </a:lnSpc>
              <a:spcBef>
                <a:spcPts val="0"/>
              </a:spcBef>
              <a:spcAft>
                <a:spcPts val="0"/>
              </a:spcAft>
              <a:buNone/>
            </a:pPr>
            <a:r>
              <a:rPr lang="en-GB" sz="1900">
                <a:solidFill>
                  <a:srgbClr val="38761D"/>
                </a:solidFill>
                <a:latin typeface="Nunito"/>
                <a:ea typeface="Nunito"/>
                <a:cs typeface="Nunito"/>
                <a:sym typeface="Nunito"/>
              </a:rPr>
              <a:t>										</a:t>
            </a:r>
            <a:r>
              <a:rPr b="1" lang="en-GB" sz="1650"/>
              <a:t>    </a:t>
            </a:r>
            <a:endParaRPr b="1" sz="1650"/>
          </a:p>
          <a:p>
            <a:pPr indent="457200" lvl="0" marL="5943600" rtl="0" algn="l">
              <a:lnSpc>
                <a:spcPct val="100000"/>
              </a:lnSpc>
              <a:spcBef>
                <a:spcPts val="0"/>
              </a:spcBef>
              <a:spcAft>
                <a:spcPts val="0"/>
              </a:spcAft>
              <a:buNone/>
            </a:pPr>
            <a:r>
              <a:rPr b="1" lang="en-GB" sz="1650" u="sng"/>
              <a:t>COLUMN ADDED</a:t>
            </a:r>
            <a:endParaRPr sz="1900">
              <a:solidFill>
                <a:srgbClr val="38761D"/>
              </a:solidFill>
              <a:latin typeface="Nunito"/>
              <a:ea typeface="Nunito"/>
              <a:cs typeface="Nunito"/>
              <a:sym typeface="Nunito"/>
            </a:endParaRPr>
          </a:p>
          <a:p>
            <a:pPr indent="0" lvl="0" marL="0" rtl="0" algn="l">
              <a:lnSpc>
                <a:spcPct val="100000"/>
              </a:lnSpc>
              <a:spcBef>
                <a:spcPts val="0"/>
              </a:spcBef>
              <a:spcAft>
                <a:spcPts val="0"/>
              </a:spcAft>
              <a:buNone/>
            </a:pPr>
            <a:r>
              <a:t/>
            </a:r>
            <a:endParaRPr sz="23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sz="23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sz="2300">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2000">
                <a:solidFill>
                  <a:schemeClr val="lt1"/>
                </a:solidFill>
                <a:latin typeface="Nunito"/>
                <a:ea typeface="Nunito"/>
                <a:cs typeface="Nunito"/>
                <a:sym typeface="Nunito"/>
              </a:rPr>
              <a:t>													</a:t>
            </a:r>
            <a:r>
              <a:rPr b="1" lang="en-GB" sz="1650" u="sng"/>
              <a:t>	</a:t>
            </a:r>
            <a:endParaRPr b="1" sz="2000" u="sng">
              <a:solidFill>
                <a:schemeClr val="lt1"/>
              </a:solidFill>
              <a:latin typeface="Nunito"/>
              <a:ea typeface="Nunito"/>
              <a:cs typeface="Nunito"/>
              <a:sym typeface="Nunito"/>
            </a:endParaRPr>
          </a:p>
        </p:txBody>
      </p:sp>
      <p:cxnSp>
        <p:nvCxnSpPr>
          <p:cNvPr id="1174" name="Google Shape;1174;p151"/>
          <p:cNvCxnSpPr/>
          <p:nvPr/>
        </p:nvCxnSpPr>
        <p:spPr>
          <a:xfrm>
            <a:off x="1645923" y="3725250"/>
            <a:ext cx="1418100" cy="0"/>
          </a:xfrm>
          <a:prstGeom prst="straightConnector1">
            <a:avLst/>
          </a:prstGeom>
          <a:noFill/>
          <a:ln cap="flat" cmpd="sng" w="28575">
            <a:solidFill>
              <a:schemeClr val="dk2"/>
            </a:solidFill>
            <a:prstDash val="solid"/>
            <a:round/>
            <a:headEnd len="med" w="med" type="none"/>
            <a:tailEnd len="med" w="med" type="triangle"/>
          </a:ln>
        </p:spPr>
      </p:cxnSp>
      <p:pic>
        <p:nvPicPr>
          <p:cNvPr id="1175" name="Google Shape;1175;p151"/>
          <p:cNvPicPr preferRelativeResize="0"/>
          <p:nvPr/>
        </p:nvPicPr>
        <p:blipFill rotWithShape="1">
          <a:blip r:embed="rId3">
            <a:alphaModFix/>
          </a:blip>
          <a:srcRect b="12925" l="19647" r="56165" t="58502"/>
          <a:stretch/>
        </p:blipFill>
        <p:spPr>
          <a:xfrm>
            <a:off x="3100800" y="2821575"/>
            <a:ext cx="3482875" cy="2050075"/>
          </a:xfrm>
          <a:prstGeom prst="rect">
            <a:avLst/>
          </a:prstGeom>
          <a:noFill/>
          <a:ln>
            <a:noFill/>
          </a:ln>
        </p:spPr>
      </p:pic>
      <p:sp>
        <p:nvSpPr>
          <p:cNvPr id="1176" name="Google Shape;1176;p151"/>
          <p:cNvSpPr txBox="1"/>
          <p:nvPr/>
        </p:nvSpPr>
        <p:spPr>
          <a:xfrm>
            <a:off x="5275750" y="3299200"/>
            <a:ext cx="903900" cy="14916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177" name="Google Shape;1177;p151"/>
          <p:cNvCxnSpPr/>
          <p:nvPr/>
        </p:nvCxnSpPr>
        <p:spPr>
          <a:xfrm flipH="1" rot="10800000">
            <a:off x="6253025" y="3255075"/>
            <a:ext cx="867000" cy="624600"/>
          </a:xfrm>
          <a:prstGeom prst="straightConnector1">
            <a:avLst/>
          </a:prstGeom>
          <a:noFill/>
          <a:ln cap="flat" cmpd="sng" w="28575">
            <a:solidFill>
              <a:srgbClr val="FF0000"/>
            </a:solidFill>
            <a:prstDash val="solid"/>
            <a:round/>
            <a:headEnd len="med" w="med" type="none"/>
            <a:tailEnd len="med" w="med" type="triangle"/>
          </a:ln>
        </p:spPr>
      </p:cxnSp>
      <p:pic>
        <p:nvPicPr>
          <p:cNvPr id="1178" name="Google Shape;1178;p151"/>
          <p:cNvPicPr preferRelativeResize="0"/>
          <p:nvPr/>
        </p:nvPicPr>
        <p:blipFill rotWithShape="1">
          <a:blip r:embed="rId4">
            <a:alphaModFix/>
          </a:blip>
          <a:srcRect b="64174" l="20397" r="32112" t="31191"/>
          <a:stretch/>
        </p:blipFill>
        <p:spPr>
          <a:xfrm>
            <a:off x="881750" y="1888400"/>
            <a:ext cx="7244976" cy="881726"/>
          </a:xfrm>
          <a:prstGeom prst="rect">
            <a:avLst/>
          </a:prstGeom>
          <a:noFill/>
          <a:ln>
            <a:noFill/>
          </a:ln>
        </p:spPr>
      </p:pic>
      <p:cxnSp>
        <p:nvCxnSpPr>
          <p:cNvPr id="1179" name="Google Shape;1179;p151"/>
          <p:cNvCxnSpPr/>
          <p:nvPr/>
        </p:nvCxnSpPr>
        <p:spPr>
          <a:xfrm>
            <a:off x="1645925" y="2571750"/>
            <a:ext cx="0" cy="11535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52"/>
          <p:cNvSpPr txBox="1"/>
          <p:nvPr>
            <p:ph type="title"/>
          </p:nvPr>
        </p:nvSpPr>
        <p:spPr>
          <a:xfrm>
            <a:off x="819150" y="271875"/>
            <a:ext cx="7505700" cy="66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r>
              <a:rPr b="1" i="1" lang="en-GB" u="sng">
                <a:solidFill>
                  <a:srgbClr val="980000"/>
                </a:solidFill>
              </a:rPr>
              <a:t>Inserting a row in a view</a:t>
            </a:r>
            <a:endParaRPr b="1" i="1" u="sng">
              <a:solidFill>
                <a:srgbClr val="980000"/>
              </a:solidFill>
            </a:endParaRPr>
          </a:p>
        </p:txBody>
      </p:sp>
      <p:sp>
        <p:nvSpPr>
          <p:cNvPr id="1185" name="Google Shape;1185;p152"/>
          <p:cNvSpPr txBox="1"/>
          <p:nvPr>
            <p:ph idx="1" type="body"/>
          </p:nvPr>
        </p:nvSpPr>
        <p:spPr>
          <a:xfrm>
            <a:off x="448225" y="940525"/>
            <a:ext cx="8450100" cy="39531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b="1" lang="en-GB" sz="1800"/>
              <a:t>1.</a:t>
            </a:r>
            <a:r>
              <a:rPr lang="en-GB" sz="1800">
                <a:solidFill>
                  <a:srgbClr val="434343"/>
                </a:solidFill>
              </a:rPr>
              <a:t>We can insert a row in a View in a same way as we do in a table. We can use the INSERT INTO statement of SQL to insert a row in a View. The changes will also be made in the table itself also apart from the virtual table. The syntax for it is as follows:</a:t>
            </a:r>
            <a:endParaRPr sz="1800">
              <a:solidFill>
                <a:srgbClr val="434343"/>
              </a:solidFill>
            </a:endParaRPr>
          </a:p>
          <a:p>
            <a:pPr indent="0" lvl="0" marL="0" rtl="0" algn="l">
              <a:lnSpc>
                <a:spcPct val="105000"/>
              </a:lnSpc>
              <a:spcBef>
                <a:spcPts val="1200"/>
              </a:spcBef>
              <a:spcAft>
                <a:spcPts val="0"/>
              </a:spcAft>
              <a:buNone/>
            </a:pPr>
            <a:r>
              <a:t/>
            </a:r>
            <a:endParaRPr sz="1800">
              <a:solidFill>
                <a:srgbClr val="434343"/>
              </a:solidFill>
            </a:endParaRPr>
          </a:p>
          <a:p>
            <a:pPr indent="0" lvl="0" marL="0" rtl="0" algn="l">
              <a:lnSpc>
                <a:spcPct val="105000"/>
              </a:lnSpc>
              <a:spcBef>
                <a:spcPts val="1200"/>
              </a:spcBef>
              <a:spcAft>
                <a:spcPts val="0"/>
              </a:spcAft>
              <a:buNone/>
            </a:pPr>
            <a:r>
              <a:t/>
            </a:r>
            <a:endParaRPr sz="1800">
              <a:solidFill>
                <a:srgbClr val="434343"/>
              </a:solidFill>
            </a:endParaRPr>
          </a:p>
          <a:p>
            <a:pPr indent="0" lvl="0" marL="0" rtl="0" algn="l">
              <a:lnSpc>
                <a:spcPct val="105000"/>
              </a:lnSpc>
              <a:spcBef>
                <a:spcPts val="1200"/>
              </a:spcBef>
              <a:spcAft>
                <a:spcPts val="0"/>
              </a:spcAft>
              <a:buNone/>
            </a:pPr>
            <a:r>
              <a:t/>
            </a:r>
            <a:endParaRPr sz="1800">
              <a:solidFill>
                <a:srgbClr val="434343"/>
              </a:solidFill>
            </a:endParaRPr>
          </a:p>
          <a:p>
            <a:pPr indent="0" lvl="0" marL="0" rtl="0" algn="l">
              <a:lnSpc>
                <a:spcPct val="105000"/>
              </a:lnSpc>
              <a:spcBef>
                <a:spcPts val="1200"/>
              </a:spcBef>
              <a:spcAft>
                <a:spcPts val="0"/>
              </a:spcAft>
              <a:buNone/>
            </a:pPr>
            <a:r>
              <a:t/>
            </a:r>
            <a:endParaRPr sz="1800">
              <a:solidFill>
                <a:srgbClr val="434343"/>
              </a:solidFill>
            </a:endParaRPr>
          </a:p>
          <a:p>
            <a:pPr indent="0" lvl="0" marL="0" rtl="0" algn="l">
              <a:lnSpc>
                <a:spcPct val="105000"/>
              </a:lnSpc>
              <a:spcBef>
                <a:spcPts val="1200"/>
              </a:spcBef>
              <a:spcAft>
                <a:spcPts val="0"/>
              </a:spcAft>
              <a:buNone/>
            </a:pPr>
            <a:r>
              <a:t/>
            </a:r>
            <a:endParaRPr sz="1800">
              <a:solidFill>
                <a:srgbClr val="434343"/>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GB" sz="1700"/>
              <a:t>   </a:t>
            </a:r>
            <a:r>
              <a:rPr b="1" lang="en-GB" sz="1700" u="sng"/>
              <a:t>ROW INSERTED</a:t>
            </a:r>
            <a:endParaRPr b="1" sz="1700" u="sng"/>
          </a:p>
        </p:txBody>
      </p:sp>
      <p:pic>
        <p:nvPicPr>
          <p:cNvPr id="1186" name="Google Shape;1186;p152"/>
          <p:cNvPicPr preferRelativeResize="0"/>
          <p:nvPr/>
        </p:nvPicPr>
        <p:blipFill rotWithShape="1">
          <a:blip r:embed="rId3">
            <a:alphaModFix/>
          </a:blip>
          <a:srcRect b="11260" l="0" r="24981" t="60260"/>
          <a:stretch/>
        </p:blipFill>
        <p:spPr>
          <a:xfrm>
            <a:off x="646625" y="1851675"/>
            <a:ext cx="6965750" cy="720075"/>
          </a:xfrm>
          <a:prstGeom prst="rect">
            <a:avLst/>
          </a:prstGeom>
          <a:noFill/>
          <a:ln>
            <a:noFill/>
          </a:ln>
        </p:spPr>
      </p:pic>
      <p:pic>
        <p:nvPicPr>
          <p:cNvPr id="1187" name="Google Shape;1187;p152"/>
          <p:cNvPicPr preferRelativeResize="0"/>
          <p:nvPr/>
        </p:nvPicPr>
        <p:blipFill rotWithShape="1">
          <a:blip r:embed="rId4">
            <a:alphaModFix/>
          </a:blip>
          <a:srcRect b="-8" l="0" r="0" t="17493"/>
          <a:stretch/>
        </p:blipFill>
        <p:spPr>
          <a:xfrm>
            <a:off x="3066400" y="2497950"/>
            <a:ext cx="5596725" cy="2425125"/>
          </a:xfrm>
          <a:prstGeom prst="rect">
            <a:avLst/>
          </a:prstGeom>
          <a:noFill/>
          <a:ln>
            <a:noFill/>
          </a:ln>
        </p:spPr>
      </p:pic>
      <p:cxnSp>
        <p:nvCxnSpPr>
          <p:cNvPr id="1188" name="Google Shape;1188;p152"/>
          <p:cNvCxnSpPr/>
          <p:nvPr/>
        </p:nvCxnSpPr>
        <p:spPr>
          <a:xfrm>
            <a:off x="1484275" y="2497950"/>
            <a:ext cx="7500" cy="1044000"/>
          </a:xfrm>
          <a:prstGeom prst="straightConnector1">
            <a:avLst/>
          </a:prstGeom>
          <a:noFill/>
          <a:ln cap="flat" cmpd="sng" w="28575">
            <a:solidFill>
              <a:schemeClr val="dk2"/>
            </a:solidFill>
            <a:prstDash val="solid"/>
            <a:round/>
            <a:headEnd len="med" w="med" type="none"/>
            <a:tailEnd len="med" w="med" type="none"/>
          </a:ln>
        </p:spPr>
      </p:cxnSp>
      <p:cxnSp>
        <p:nvCxnSpPr>
          <p:cNvPr id="1189" name="Google Shape;1189;p152"/>
          <p:cNvCxnSpPr/>
          <p:nvPr/>
        </p:nvCxnSpPr>
        <p:spPr>
          <a:xfrm flipH="1" rot="10800000">
            <a:off x="1484275" y="3541950"/>
            <a:ext cx="1521000" cy="7200"/>
          </a:xfrm>
          <a:prstGeom prst="straightConnector1">
            <a:avLst/>
          </a:prstGeom>
          <a:noFill/>
          <a:ln cap="flat" cmpd="sng" w="28575">
            <a:solidFill>
              <a:schemeClr val="dk2"/>
            </a:solidFill>
            <a:prstDash val="solid"/>
            <a:round/>
            <a:headEnd len="med" w="med" type="none"/>
            <a:tailEnd len="med" w="med" type="triangle"/>
          </a:ln>
        </p:spPr>
      </p:cxnSp>
      <p:cxnSp>
        <p:nvCxnSpPr>
          <p:cNvPr id="1190" name="Google Shape;1190;p152"/>
          <p:cNvCxnSpPr/>
          <p:nvPr/>
        </p:nvCxnSpPr>
        <p:spPr>
          <a:xfrm>
            <a:off x="962575" y="-169000"/>
            <a:ext cx="705300" cy="705300"/>
          </a:xfrm>
          <a:prstGeom prst="straightConnector1">
            <a:avLst/>
          </a:prstGeom>
          <a:noFill/>
          <a:ln cap="flat" cmpd="sng" w="9525">
            <a:solidFill>
              <a:schemeClr val="dk1"/>
            </a:solidFill>
            <a:prstDash val="solid"/>
            <a:round/>
            <a:headEnd len="med" w="med" type="none"/>
            <a:tailEnd len="med" w="med" type="none"/>
          </a:ln>
        </p:spPr>
      </p:cxnSp>
      <p:sp>
        <p:nvSpPr>
          <p:cNvPr id="1191" name="Google Shape;1191;p152"/>
          <p:cNvSpPr txBox="1"/>
          <p:nvPr/>
        </p:nvSpPr>
        <p:spPr>
          <a:xfrm>
            <a:off x="3409375" y="4511575"/>
            <a:ext cx="2623200" cy="2277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192" name="Google Shape;1192;p152"/>
          <p:cNvCxnSpPr>
            <a:stCxn id="1191" idx="1"/>
          </p:cNvCxnSpPr>
          <p:nvPr/>
        </p:nvCxnSpPr>
        <p:spPr>
          <a:xfrm flipH="1">
            <a:off x="2079475" y="4625425"/>
            <a:ext cx="1329900" cy="24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53"/>
          <p:cNvSpPr txBox="1"/>
          <p:nvPr>
            <p:ph type="title"/>
          </p:nvPr>
        </p:nvSpPr>
        <p:spPr>
          <a:xfrm>
            <a:off x="455575" y="225525"/>
            <a:ext cx="7965000" cy="5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2300" u="sng">
                <a:solidFill>
                  <a:srgbClr val="980000"/>
                </a:solidFill>
              </a:rPr>
              <a:t>EFFECT ON ACTUAL TABLE AFTER INSERTION IN VIEW</a:t>
            </a:r>
            <a:endParaRPr b="1" i="1" sz="2300" u="sng">
              <a:solidFill>
                <a:srgbClr val="980000"/>
              </a:solidFill>
            </a:endParaRPr>
          </a:p>
        </p:txBody>
      </p:sp>
      <p:sp>
        <p:nvSpPr>
          <p:cNvPr id="1198" name="Google Shape;1198;p153"/>
          <p:cNvSpPr txBox="1"/>
          <p:nvPr>
            <p:ph idx="1" type="body"/>
          </p:nvPr>
        </p:nvSpPr>
        <p:spPr>
          <a:xfrm>
            <a:off x="271875" y="815325"/>
            <a:ext cx="8606700" cy="41151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GB" sz="2500">
                <a:solidFill>
                  <a:schemeClr val="lt1"/>
                </a:solidFill>
                <a:latin typeface="Nunito"/>
                <a:ea typeface="Nunito"/>
                <a:cs typeface="Nunito"/>
                <a:sym typeface="Nunito"/>
              </a:rPr>
              <a:t>       </a:t>
            </a:r>
            <a:r>
              <a:rPr b="1" lang="en-GB" sz="2500" u="sng">
                <a:solidFill>
                  <a:srgbClr val="38761D"/>
                </a:solidFill>
                <a:latin typeface="Nunito"/>
                <a:ea typeface="Nunito"/>
                <a:cs typeface="Nunito"/>
                <a:sym typeface="Nunito"/>
              </a:rPr>
              <a:t>BEFORE INSERTION	</a:t>
            </a:r>
            <a:r>
              <a:rPr b="1" lang="en-GB" sz="2500" u="sng">
                <a:solidFill>
                  <a:schemeClr val="lt1"/>
                </a:solidFill>
                <a:latin typeface="Nunito"/>
                <a:ea typeface="Nunito"/>
                <a:cs typeface="Nunito"/>
                <a:sym typeface="Nunito"/>
              </a:rPr>
              <a:t>		</a:t>
            </a:r>
            <a:r>
              <a:rPr b="1" lang="en-GB" sz="2500">
                <a:solidFill>
                  <a:schemeClr val="lt1"/>
                </a:solidFill>
                <a:latin typeface="Nunito"/>
                <a:ea typeface="Nunito"/>
                <a:cs typeface="Nunito"/>
                <a:sym typeface="Nunito"/>
              </a:rPr>
              <a:t>        </a:t>
            </a:r>
            <a:r>
              <a:rPr b="1" lang="en-GB" sz="2500">
                <a:solidFill>
                  <a:srgbClr val="38761D"/>
                </a:solidFill>
                <a:latin typeface="Nunito"/>
                <a:ea typeface="Nunito"/>
                <a:cs typeface="Nunito"/>
                <a:sym typeface="Nunito"/>
              </a:rPr>
              <a:t>  </a:t>
            </a:r>
            <a:r>
              <a:rPr b="1" lang="en-GB" sz="2500" u="sng">
                <a:solidFill>
                  <a:srgbClr val="38761D"/>
                </a:solidFill>
                <a:latin typeface="Nunito"/>
                <a:ea typeface="Nunito"/>
                <a:cs typeface="Nunito"/>
                <a:sym typeface="Nunito"/>
              </a:rPr>
              <a:t>AFTER INSERTION</a:t>
            </a:r>
            <a:endParaRPr b="1" sz="2500" u="sng">
              <a:solidFill>
                <a:srgbClr val="38761D"/>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2500" u="sng">
                <a:solidFill>
                  <a:schemeClr val="lt1"/>
                </a:solidFill>
                <a:latin typeface="Nunito"/>
                <a:ea typeface="Nunito"/>
                <a:cs typeface="Nunito"/>
                <a:sym typeface="Nunito"/>
              </a:rPr>
              <a:t>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147" u="sng">
              <a:solidFill>
                <a:schemeClr val="lt1"/>
              </a:solidFill>
              <a:latin typeface="Nunito"/>
              <a:ea typeface="Nunito"/>
              <a:cs typeface="Nunito"/>
              <a:sym typeface="Nunito"/>
            </a:endParaRPr>
          </a:p>
        </p:txBody>
      </p:sp>
      <p:cxnSp>
        <p:nvCxnSpPr>
          <p:cNvPr id="1199" name="Google Shape;1199;p153"/>
          <p:cNvCxnSpPr/>
          <p:nvPr/>
        </p:nvCxnSpPr>
        <p:spPr>
          <a:xfrm>
            <a:off x="7289150" y="3614175"/>
            <a:ext cx="742200" cy="192900"/>
          </a:xfrm>
          <a:prstGeom prst="straightConnector1">
            <a:avLst/>
          </a:prstGeom>
          <a:noFill/>
          <a:ln cap="flat" cmpd="sng" w="19050">
            <a:solidFill>
              <a:srgbClr val="FF0000"/>
            </a:solidFill>
            <a:prstDash val="solid"/>
            <a:round/>
            <a:headEnd len="med" w="med" type="none"/>
            <a:tailEnd len="med" w="med" type="triangle"/>
          </a:ln>
        </p:spPr>
      </p:cxnSp>
      <p:cxnSp>
        <p:nvCxnSpPr>
          <p:cNvPr id="1200" name="Google Shape;1200;p153"/>
          <p:cNvCxnSpPr/>
          <p:nvPr/>
        </p:nvCxnSpPr>
        <p:spPr>
          <a:xfrm flipH="1">
            <a:off x="1660750" y="1528350"/>
            <a:ext cx="7200" cy="404100"/>
          </a:xfrm>
          <a:prstGeom prst="straightConnector1">
            <a:avLst/>
          </a:prstGeom>
          <a:noFill/>
          <a:ln cap="flat" cmpd="sng" w="28575">
            <a:solidFill>
              <a:schemeClr val="dk2"/>
            </a:solidFill>
            <a:prstDash val="solid"/>
            <a:round/>
            <a:headEnd len="med" w="med" type="none"/>
            <a:tailEnd len="med" w="med" type="triangle"/>
          </a:ln>
        </p:spPr>
      </p:cxnSp>
      <p:pic>
        <p:nvPicPr>
          <p:cNvPr id="1201" name="Google Shape;1201;p153"/>
          <p:cNvPicPr preferRelativeResize="0"/>
          <p:nvPr/>
        </p:nvPicPr>
        <p:blipFill rotWithShape="1">
          <a:blip r:embed="rId3">
            <a:alphaModFix/>
          </a:blip>
          <a:srcRect b="6081" l="0" r="5490" t="27167"/>
          <a:stretch/>
        </p:blipFill>
        <p:spPr>
          <a:xfrm>
            <a:off x="4445450" y="2211700"/>
            <a:ext cx="4386674" cy="2593800"/>
          </a:xfrm>
          <a:prstGeom prst="rect">
            <a:avLst/>
          </a:prstGeom>
          <a:noFill/>
          <a:ln>
            <a:noFill/>
          </a:ln>
        </p:spPr>
      </p:pic>
      <p:pic>
        <p:nvPicPr>
          <p:cNvPr id="1202" name="Google Shape;1202;p153"/>
          <p:cNvPicPr preferRelativeResize="0"/>
          <p:nvPr/>
        </p:nvPicPr>
        <p:blipFill rotWithShape="1">
          <a:blip r:embed="rId4">
            <a:alphaModFix/>
          </a:blip>
          <a:srcRect b="0" l="7054" r="0" t="0"/>
          <a:stretch/>
        </p:blipFill>
        <p:spPr>
          <a:xfrm>
            <a:off x="4195625" y="1256475"/>
            <a:ext cx="4683075" cy="725350"/>
          </a:xfrm>
          <a:prstGeom prst="rect">
            <a:avLst/>
          </a:prstGeom>
          <a:noFill/>
          <a:ln>
            <a:noFill/>
          </a:ln>
        </p:spPr>
      </p:pic>
      <p:cxnSp>
        <p:nvCxnSpPr>
          <p:cNvPr id="1203" name="Google Shape;1203;p153"/>
          <p:cNvCxnSpPr/>
          <p:nvPr/>
        </p:nvCxnSpPr>
        <p:spPr>
          <a:xfrm flipH="1">
            <a:off x="6480850" y="1638575"/>
            <a:ext cx="852300" cy="543900"/>
          </a:xfrm>
          <a:prstGeom prst="straightConnector1">
            <a:avLst/>
          </a:prstGeom>
          <a:noFill/>
          <a:ln cap="flat" cmpd="sng" w="28575">
            <a:solidFill>
              <a:srgbClr val="FF0000"/>
            </a:solidFill>
            <a:prstDash val="solid"/>
            <a:round/>
            <a:headEnd len="med" w="med" type="none"/>
            <a:tailEnd len="med" w="med" type="triangle"/>
          </a:ln>
        </p:spPr>
      </p:cxnSp>
      <p:pic>
        <p:nvPicPr>
          <p:cNvPr id="1204" name="Google Shape;1204;p153"/>
          <p:cNvPicPr preferRelativeResize="0"/>
          <p:nvPr/>
        </p:nvPicPr>
        <p:blipFill rotWithShape="1">
          <a:blip r:embed="rId5">
            <a:alphaModFix/>
          </a:blip>
          <a:srcRect b="11418" l="742" r="6441" t="0"/>
          <a:stretch/>
        </p:blipFill>
        <p:spPr>
          <a:xfrm>
            <a:off x="271863" y="2144550"/>
            <a:ext cx="4101250" cy="2329250"/>
          </a:xfrm>
          <a:prstGeom prst="rect">
            <a:avLst/>
          </a:prstGeom>
          <a:noFill/>
          <a:ln>
            <a:noFill/>
          </a:ln>
        </p:spPr>
      </p:pic>
      <p:pic>
        <p:nvPicPr>
          <p:cNvPr id="1205" name="Google Shape;1205;p153"/>
          <p:cNvPicPr preferRelativeResize="0"/>
          <p:nvPr/>
        </p:nvPicPr>
        <p:blipFill rotWithShape="1">
          <a:blip r:embed="rId6">
            <a:alphaModFix/>
          </a:blip>
          <a:srcRect b="16118" l="0" r="0" t="8839"/>
          <a:stretch/>
        </p:blipFill>
        <p:spPr>
          <a:xfrm>
            <a:off x="418850" y="1327750"/>
            <a:ext cx="3644525" cy="589800"/>
          </a:xfrm>
          <a:prstGeom prst="rect">
            <a:avLst/>
          </a:prstGeom>
          <a:noFill/>
          <a:ln>
            <a:noFill/>
          </a:ln>
        </p:spPr>
      </p:pic>
      <p:cxnSp>
        <p:nvCxnSpPr>
          <p:cNvPr id="1206" name="Google Shape;1206;p153"/>
          <p:cNvCxnSpPr/>
          <p:nvPr/>
        </p:nvCxnSpPr>
        <p:spPr>
          <a:xfrm>
            <a:off x="1792675" y="1748925"/>
            <a:ext cx="300" cy="396600"/>
          </a:xfrm>
          <a:prstGeom prst="straightConnector1">
            <a:avLst/>
          </a:prstGeom>
          <a:noFill/>
          <a:ln cap="flat" cmpd="sng" w="28575">
            <a:solidFill>
              <a:srgbClr val="FF0000"/>
            </a:solidFill>
            <a:prstDash val="solid"/>
            <a:round/>
            <a:headEnd len="med" w="med" type="none"/>
            <a:tailEnd len="med" w="med" type="triangle"/>
          </a:ln>
        </p:spPr>
      </p:cxnSp>
      <p:sp>
        <p:nvSpPr>
          <p:cNvPr id="1207" name="Google Shape;1207;p153"/>
          <p:cNvSpPr txBox="1"/>
          <p:nvPr/>
        </p:nvSpPr>
        <p:spPr>
          <a:xfrm>
            <a:off x="4526150" y="4504225"/>
            <a:ext cx="4064400" cy="2646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08" name="Google Shape;1208;p153"/>
          <p:cNvSpPr txBox="1"/>
          <p:nvPr/>
        </p:nvSpPr>
        <p:spPr>
          <a:xfrm>
            <a:off x="382100" y="4526250"/>
            <a:ext cx="3247800" cy="345300"/>
          </a:xfrm>
          <a:prstGeom prst="rect">
            <a:avLst/>
          </a:prstGeom>
          <a:noFill/>
          <a:ln cap="flat" cmpd="sng" w="28575">
            <a:solidFill>
              <a:srgbClr val="3333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ROW INSERTED IN ACTUAL TABLE ALSO</a:t>
            </a:r>
            <a:endParaRPr b="1">
              <a:latin typeface="Calibri"/>
              <a:ea typeface="Calibri"/>
              <a:cs typeface="Calibri"/>
              <a:sym typeface="Calibri"/>
            </a:endParaRPr>
          </a:p>
        </p:txBody>
      </p:sp>
      <p:cxnSp>
        <p:nvCxnSpPr>
          <p:cNvPr id="1209" name="Google Shape;1209;p153"/>
          <p:cNvCxnSpPr>
            <a:stCxn id="1207" idx="1"/>
            <a:endCxn id="1208" idx="3"/>
          </p:cNvCxnSpPr>
          <p:nvPr/>
        </p:nvCxnSpPr>
        <p:spPr>
          <a:xfrm flipH="1">
            <a:off x="3630050" y="4636525"/>
            <a:ext cx="896100" cy="62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4"/>
          <p:cNvSpPr txBox="1"/>
          <p:nvPr>
            <p:ph type="title"/>
          </p:nvPr>
        </p:nvSpPr>
        <p:spPr>
          <a:xfrm>
            <a:off x="819150" y="314300"/>
            <a:ext cx="7505700" cy="655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a:t>         </a:t>
            </a:r>
            <a:r>
              <a:rPr b="1" i="1" lang="en-GB" u="sng">
                <a:solidFill>
                  <a:srgbClr val="980000"/>
                </a:solidFill>
              </a:rPr>
              <a:t>  </a:t>
            </a:r>
            <a:r>
              <a:rPr b="1" i="1" lang="en-GB" u="sng">
                <a:solidFill>
                  <a:srgbClr val="980000"/>
                </a:solidFill>
              </a:rPr>
              <a:t>Deleting a row from a View</a:t>
            </a:r>
            <a:endParaRPr b="1" i="1" u="sng">
              <a:solidFill>
                <a:srgbClr val="980000"/>
              </a:solidFill>
            </a:endParaRPr>
          </a:p>
        </p:txBody>
      </p:sp>
      <p:sp>
        <p:nvSpPr>
          <p:cNvPr id="1215" name="Google Shape;1215;p154"/>
          <p:cNvSpPr txBox="1"/>
          <p:nvPr>
            <p:ph idx="1" type="body"/>
          </p:nvPr>
        </p:nvSpPr>
        <p:spPr>
          <a:xfrm>
            <a:off x="571500" y="911125"/>
            <a:ext cx="7753500" cy="39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50"/>
              <a:t>Deleting rows from a view is also as simple as deleting rows from a table. We can use the DELETE statement of SQL to delete rows from a view. Also deleting a row from a view first delete the row from the actual table and the change is then reflected in the view.</a:t>
            </a:r>
            <a:endParaRPr sz="1650"/>
          </a:p>
          <a:p>
            <a:pPr indent="0" lvl="0" marL="0" rtl="0" algn="l">
              <a:spcBef>
                <a:spcPts val="1200"/>
              </a:spcBef>
              <a:spcAft>
                <a:spcPts val="0"/>
              </a:spcAft>
              <a:buNone/>
            </a:pPr>
            <a:r>
              <a:t/>
            </a:r>
            <a:endParaRPr sz="1650"/>
          </a:p>
          <a:p>
            <a:pPr indent="0" lvl="0" marL="0" rtl="0" algn="l">
              <a:spcBef>
                <a:spcPts val="1200"/>
              </a:spcBef>
              <a:spcAft>
                <a:spcPts val="0"/>
              </a:spcAft>
              <a:buNone/>
            </a:pPr>
            <a:r>
              <a:t/>
            </a:r>
            <a:endParaRPr sz="1650"/>
          </a:p>
          <a:p>
            <a:pPr indent="0" lvl="0" marL="0" rtl="0" algn="l">
              <a:spcBef>
                <a:spcPts val="1200"/>
              </a:spcBef>
              <a:spcAft>
                <a:spcPts val="0"/>
              </a:spcAft>
              <a:buNone/>
            </a:pPr>
            <a:r>
              <a:t/>
            </a:r>
            <a:endParaRPr sz="1650"/>
          </a:p>
          <a:p>
            <a:pPr indent="0" lvl="0" marL="0" rtl="0" algn="l">
              <a:spcBef>
                <a:spcPts val="1200"/>
              </a:spcBef>
              <a:spcAft>
                <a:spcPts val="0"/>
              </a:spcAft>
              <a:buNone/>
            </a:pPr>
            <a:r>
              <a:t/>
            </a:r>
            <a:endParaRPr sz="1650"/>
          </a:p>
          <a:p>
            <a:pPr indent="457200" lvl="0" marL="0" rtl="0" algn="l">
              <a:spcBef>
                <a:spcPts val="1200"/>
              </a:spcBef>
              <a:spcAft>
                <a:spcPts val="0"/>
              </a:spcAft>
              <a:buNone/>
            </a:pPr>
            <a:r>
              <a:t/>
            </a:r>
            <a:endParaRPr b="1" sz="1650" u="sng"/>
          </a:p>
          <a:p>
            <a:pPr indent="0" lvl="0" marL="0" rtl="0" algn="l">
              <a:spcBef>
                <a:spcPts val="1200"/>
              </a:spcBef>
              <a:spcAft>
                <a:spcPts val="1200"/>
              </a:spcAft>
              <a:buNone/>
            </a:pPr>
            <a:r>
              <a:rPr b="1" lang="en-GB" sz="1650"/>
              <a:t>    </a:t>
            </a:r>
            <a:r>
              <a:rPr b="1" lang="en-GB" sz="1650" u="sng"/>
              <a:t>ROW DELETED</a:t>
            </a:r>
            <a:endParaRPr b="1" sz="1650" u="sng"/>
          </a:p>
        </p:txBody>
      </p:sp>
      <p:pic>
        <p:nvPicPr>
          <p:cNvPr id="1216" name="Google Shape;1216;p154"/>
          <p:cNvPicPr preferRelativeResize="0"/>
          <p:nvPr/>
        </p:nvPicPr>
        <p:blipFill rotWithShape="1">
          <a:blip r:embed="rId3">
            <a:alphaModFix/>
          </a:blip>
          <a:srcRect b="50455" l="1819" r="64925" t="29789"/>
          <a:stretch/>
        </p:blipFill>
        <p:spPr>
          <a:xfrm>
            <a:off x="720075" y="2013300"/>
            <a:ext cx="5363951" cy="602525"/>
          </a:xfrm>
          <a:prstGeom prst="rect">
            <a:avLst/>
          </a:prstGeom>
          <a:noFill/>
          <a:ln>
            <a:noFill/>
          </a:ln>
        </p:spPr>
      </p:pic>
      <p:pic>
        <p:nvPicPr>
          <p:cNvPr id="1217" name="Google Shape;1217;p154"/>
          <p:cNvPicPr preferRelativeResize="0"/>
          <p:nvPr/>
        </p:nvPicPr>
        <p:blipFill rotWithShape="1">
          <a:blip r:embed="rId4">
            <a:alphaModFix/>
          </a:blip>
          <a:srcRect b="24777" l="0" r="50236" t="15111"/>
          <a:stretch/>
        </p:blipFill>
        <p:spPr>
          <a:xfrm>
            <a:off x="2946500" y="2792175"/>
            <a:ext cx="5114099" cy="2116150"/>
          </a:xfrm>
          <a:prstGeom prst="rect">
            <a:avLst/>
          </a:prstGeom>
          <a:noFill/>
          <a:ln>
            <a:noFill/>
          </a:ln>
        </p:spPr>
      </p:pic>
      <p:cxnSp>
        <p:nvCxnSpPr>
          <p:cNvPr id="1218" name="Google Shape;1218;p154"/>
          <p:cNvCxnSpPr/>
          <p:nvPr/>
        </p:nvCxnSpPr>
        <p:spPr>
          <a:xfrm>
            <a:off x="1440175" y="2615825"/>
            <a:ext cx="600" cy="985200"/>
          </a:xfrm>
          <a:prstGeom prst="straightConnector1">
            <a:avLst/>
          </a:prstGeom>
          <a:noFill/>
          <a:ln cap="flat" cmpd="sng" w="28575">
            <a:solidFill>
              <a:schemeClr val="dk2"/>
            </a:solidFill>
            <a:prstDash val="solid"/>
            <a:round/>
            <a:headEnd len="med" w="med" type="none"/>
            <a:tailEnd len="med" w="med" type="none"/>
          </a:ln>
        </p:spPr>
      </p:cxnSp>
      <p:cxnSp>
        <p:nvCxnSpPr>
          <p:cNvPr id="1219" name="Google Shape;1219;p154"/>
          <p:cNvCxnSpPr/>
          <p:nvPr/>
        </p:nvCxnSpPr>
        <p:spPr>
          <a:xfrm flipH="1" rot="10800000">
            <a:off x="1440175" y="3585750"/>
            <a:ext cx="1521000" cy="600"/>
          </a:xfrm>
          <a:prstGeom prst="straightConnector1">
            <a:avLst/>
          </a:prstGeom>
          <a:noFill/>
          <a:ln cap="flat" cmpd="sng" w="28575">
            <a:solidFill>
              <a:schemeClr val="dk2"/>
            </a:solidFill>
            <a:prstDash val="solid"/>
            <a:round/>
            <a:headEnd len="med" w="med" type="none"/>
            <a:tailEnd len="med" w="med" type="triangle"/>
          </a:ln>
        </p:spPr>
      </p:cxnSp>
      <p:sp>
        <p:nvSpPr>
          <p:cNvPr id="1220" name="Google Shape;1220;p154"/>
          <p:cNvSpPr txBox="1"/>
          <p:nvPr/>
        </p:nvSpPr>
        <p:spPr>
          <a:xfrm>
            <a:off x="3313875" y="4761400"/>
            <a:ext cx="2439600" cy="1029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221" name="Google Shape;1221;p154"/>
          <p:cNvCxnSpPr/>
          <p:nvPr/>
        </p:nvCxnSpPr>
        <p:spPr>
          <a:xfrm rot="10800000">
            <a:off x="2160275" y="4394050"/>
            <a:ext cx="1043400" cy="404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idx="1" type="body"/>
          </p:nvPr>
        </p:nvSpPr>
        <p:spPr>
          <a:xfrm>
            <a:off x="819150" y="3869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222222"/>
                </a:solidFill>
                <a:latin typeface="Lato"/>
                <a:ea typeface="Lato"/>
                <a:cs typeface="Lato"/>
                <a:sym typeface="Lato"/>
              </a:rPr>
              <a:t>Cancellation</a:t>
            </a:r>
            <a:r>
              <a:rPr lang="en-GB" sz="1400">
                <a:solidFill>
                  <a:srgbClr val="222222"/>
                </a:solidFill>
                <a:latin typeface="Lato"/>
                <a:ea typeface="Lato"/>
                <a:cs typeface="Lato"/>
                <a:sym typeface="Lato"/>
              </a:rPr>
              <a:t>: PNR_No(Foreign Key), Journey_date, No_of_seats, Address, Contact_No,Status</a:t>
            </a:r>
            <a:endParaRPr>
              <a:solidFill>
                <a:srgbClr val="222222"/>
              </a:solidFill>
              <a:latin typeface="Lato"/>
              <a:ea typeface="Lato"/>
              <a:cs typeface="Lato"/>
              <a:sym typeface="Lato"/>
            </a:endParaRPr>
          </a:p>
          <a:p>
            <a:pPr indent="0" lvl="0" marL="0" rtl="0" algn="l">
              <a:spcBef>
                <a:spcPts val="1200"/>
              </a:spcBef>
              <a:spcAft>
                <a:spcPts val="1200"/>
              </a:spcAft>
              <a:buNone/>
            </a:pPr>
            <a:r>
              <a:t/>
            </a:r>
            <a:endParaRPr/>
          </a:p>
        </p:txBody>
      </p:sp>
      <p:pic>
        <p:nvPicPr>
          <p:cNvPr id="355" name="Google Shape;355;p38"/>
          <p:cNvPicPr preferRelativeResize="0"/>
          <p:nvPr/>
        </p:nvPicPr>
        <p:blipFill rotWithShape="1">
          <a:blip r:embed="rId3">
            <a:alphaModFix/>
          </a:blip>
          <a:srcRect b="23653" l="6345" r="6736" t="23132"/>
          <a:stretch/>
        </p:blipFill>
        <p:spPr>
          <a:xfrm>
            <a:off x="2359800" y="1214825"/>
            <a:ext cx="4544375" cy="318952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55"/>
          <p:cNvSpPr txBox="1"/>
          <p:nvPr>
            <p:ph type="title"/>
          </p:nvPr>
        </p:nvSpPr>
        <p:spPr>
          <a:xfrm>
            <a:off x="455575" y="225525"/>
            <a:ext cx="7965000" cy="58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sz="2300" u="sng">
                <a:solidFill>
                  <a:srgbClr val="980000"/>
                </a:solidFill>
              </a:rPr>
              <a:t>EFFECT ON ACTUAL TABLE AFTER DELETION IN VIEW</a:t>
            </a:r>
            <a:endParaRPr b="1" i="1" sz="2300" u="sng">
              <a:solidFill>
                <a:srgbClr val="980000"/>
              </a:solidFill>
            </a:endParaRPr>
          </a:p>
        </p:txBody>
      </p:sp>
      <p:sp>
        <p:nvSpPr>
          <p:cNvPr id="1227" name="Google Shape;1227;p155"/>
          <p:cNvSpPr txBox="1"/>
          <p:nvPr>
            <p:ph idx="1" type="body"/>
          </p:nvPr>
        </p:nvSpPr>
        <p:spPr>
          <a:xfrm>
            <a:off x="271875" y="815325"/>
            <a:ext cx="8606700" cy="41151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GB" sz="2500">
                <a:solidFill>
                  <a:schemeClr val="lt1"/>
                </a:solidFill>
                <a:latin typeface="Nunito"/>
                <a:ea typeface="Nunito"/>
                <a:cs typeface="Nunito"/>
                <a:sym typeface="Nunito"/>
              </a:rPr>
              <a:t>      </a:t>
            </a:r>
            <a:r>
              <a:rPr b="1" lang="en-GB" sz="2500">
                <a:solidFill>
                  <a:srgbClr val="38761D"/>
                </a:solidFill>
                <a:latin typeface="Nunito"/>
                <a:ea typeface="Nunito"/>
                <a:cs typeface="Nunito"/>
                <a:sym typeface="Nunito"/>
              </a:rPr>
              <a:t> </a:t>
            </a:r>
            <a:r>
              <a:rPr b="1" lang="en-GB" sz="2500" u="sng">
                <a:solidFill>
                  <a:srgbClr val="38761D"/>
                </a:solidFill>
                <a:latin typeface="Nunito"/>
                <a:ea typeface="Nunito"/>
                <a:cs typeface="Nunito"/>
                <a:sym typeface="Nunito"/>
              </a:rPr>
              <a:t>BEFORE DELETION			</a:t>
            </a:r>
            <a:r>
              <a:rPr b="1" lang="en-GB" sz="2500">
                <a:solidFill>
                  <a:srgbClr val="38761D"/>
                </a:solidFill>
                <a:latin typeface="Nunito"/>
                <a:ea typeface="Nunito"/>
                <a:cs typeface="Nunito"/>
                <a:sym typeface="Nunito"/>
              </a:rPr>
              <a:t>          </a:t>
            </a:r>
            <a:r>
              <a:rPr b="1" lang="en-GB" sz="2500" u="sng">
                <a:solidFill>
                  <a:srgbClr val="38761D"/>
                </a:solidFill>
                <a:latin typeface="Nunito"/>
                <a:ea typeface="Nunito"/>
                <a:cs typeface="Nunito"/>
                <a:sym typeface="Nunito"/>
              </a:rPr>
              <a:t>AFTER DELETION</a:t>
            </a:r>
            <a:endParaRPr b="1" sz="2500" u="sng">
              <a:solidFill>
                <a:srgbClr val="38761D"/>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rPr b="1" lang="en-GB" sz="2500" u="sng">
                <a:solidFill>
                  <a:schemeClr val="lt1"/>
                </a:solidFill>
                <a:latin typeface="Nunito"/>
                <a:ea typeface="Nunito"/>
                <a:cs typeface="Nunito"/>
                <a:sym typeface="Nunito"/>
              </a:rPr>
              <a:t>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500" u="sng">
              <a:solidFill>
                <a:schemeClr val="lt1"/>
              </a:solidFill>
              <a:latin typeface="Nunito"/>
              <a:ea typeface="Nunito"/>
              <a:cs typeface="Nunito"/>
              <a:sym typeface="Nunito"/>
            </a:endParaRPr>
          </a:p>
          <a:p>
            <a:pPr indent="0" lvl="0" marL="0" rtl="0" algn="l">
              <a:lnSpc>
                <a:spcPct val="100000"/>
              </a:lnSpc>
              <a:spcBef>
                <a:spcPts val="0"/>
              </a:spcBef>
              <a:spcAft>
                <a:spcPts val="0"/>
              </a:spcAft>
              <a:buNone/>
            </a:pPr>
            <a:r>
              <a:t/>
            </a:r>
            <a:endParaRPr b="1" sz="2147" u="sng">
              <a:solidFill>
                <a:schemeClr val="lt1"/>
              </a:solidFill>
              <a:latin typeface="Nunito"/>
              <a:ea typeface="Nunito"/>
              <a:cs typeface="Nunito"/>
              <a:sym typeface="Nunito"/>
            </a:endParaRPr>
          </a:p>
        </p:txBody>
      </p:sp>
      <p:cxnSp>
        <p:nvCxnSpPr>
          <p:cNvPr id="1228" name="Google Shape;1228;p155"/>
          <p:cNvCxnSpPr/>
          <p:nvPr/>
        </p:nvCxnSpPr>
        <p:spPr>
          <a:xfrm>
            <a:off x="7289150" y="3614175"/>
            <a:ext cx="742200" cy="192900"/>
          </a:xfrm>
          <a:prstGeom prst="straightConnector1">
            <a:avLst/>
          </a:prstGeom>
          <a:noFill/>
          <a:ln cap="flat" cmpd="sng" w="19050">
            <a:solidFill>
              <a:srgbClr val="FF0000"/>
            </a:solidFill>
            <a:prstDash val="solid"/>
            <a:round/>
            <a:headEnd len="med" w="med" type="none"/>
            <a:tailEnd len="med" w="med" type="triangle"/>
          </a:ln>
        </p:spPr>
      </p:cxnSp>
      <p:cxnSp>
        <p:nvCxnSpPr>
          <p:cNvPr id="1229" name="Google Shape;1229;p155"/>
          <p:cNvCxnSpPr/>
          <p:nvPr/>
        </p:nvCxnSpPr>
        <p:spPr>
          <a:xfrm flipH="1">
            <a:off x="1660750" y="1528350"/>
            <a:ext cx="7200" cy="404100"/>
          </a:xfrm>
          <a:prstGeom prst="straightConnector1">
            <a:avLst/>
          </a:prstGeom>
          <a:noFill/>
          <a:ln cap="flat" cmpd="sng" w="28575">
            <a:solidFill>
              <a:schemeClr val="dk2"/>
            </a:solidFill>
            <a:prstDash val="solid"/>
            <a:round/>
            <a:headEnd len="med" w="med" type="none"/>
            <a:tailEnd len="med" w="med" type="triangle"/>
          </a:ln>
        </p:spPr>
      </p:cxnSp>
      <p:pic>
        <p:nvPicPr>
          <p:cNvPr id="1230" name="Google Shape;1230;p155"/>
          <p:cNvPicPr preferRelativeResize="0"/>
          <p:nvPr/>
        </p:nvPicPr>
        <p:blipFill rotWithShape="1">
          <a:blip r:embed="rId3">
            <a:alphaModFix/>
          </a:blip>
          <a:srcRect b="6081" l="0" r="5490" t="27167"/>
          <a:stretch/>
        </p:blipFill>
        <p:spPr>
          <a:xfrm>
            <a:off x="271875" y="2145525"/>
            <a:ext cx="4064400" cy="2320976"/>
          </a:xfrm>
          <a:prstGeom prst="rect">
            <a:avLst/>
          </a:prstGeom>
          <a:noFill/>
          <a:ln>
            <a:noFill/>
          </a:ln>
        </p:spPr>
      </p:pic>
      <p:pic>
        <p:nvPicPr>
          <p:cNvPr id="1231" name="Google Shape;1231;p155"/>
          <p:cNvPicPr preferRelativeResize="0"/>
          <p:nvPr/>
        </p:nvPicPr>
        <p:blipFill rotWithShape="1">
          <a:blip r:embed="rId4">
            <a:alphaModFix/>
          </a:blip>
          <a:srcRect b="16118" l="0" r="0" t="8839"/>
          <a:stretch/>
        </p:blipFill>
        <p:spPr>
          <a:xfrm>
            <a:off x="418850" y="1327750"/>
            <a:ext cx="3644525" cy="589800"/>
          </a:xfrm>
          <a:prstGeom prst="rect">
            <a:avLst/>
          </a:prstGeom>
          <a:noFill/>
          <a:ln>
            <a:noFill/>
          </a:ln>
        </p:spPr>
      </p:pic>
      <p:cxnSp>
        <p:nvCxnSpPr>
          <p:cNvPr id="1232" name="Google Shape;1232;p155"/>
          <p:cNvCxnSpPr/>
          <p:nvPr/>
        </p:nvCxnSpPr>
        <p:spPr>
          <a:xfrm>
            <a:off x="1792675" y="1748925"/>
            <a:ext cx="300" cy="396600"/>
          </a:xfrm>
          <a:prstGeom prst="straightConnector1">
            <a:avLst/>
          </a:prstGeom>
          <a:noFill/>
          <a:ln cap="flat" cmpd="sng" w="28575">
            <a:solidFill>
              <a:srgbClr val="FF0000"/>
            </a:solidFill>
            <a:prstDash val="solid"/>
            <a:round/>
            <a:headEnd len="med" w="med" type="none"/>
            <a:tailEnd len="med" w="med" type="triangle"/>
          </a:ln>
        </p:spPr>
      </p:cxnSp>
      <p:sp>
        <p:nvSpPr>
          <p:cNvPr id="1233" name="Google Shape;1233;p155"/>
          <p:cNvSpPr txBox="1"/>
          <p:nvPr/>
        </p:nvSpPr>
        <p:spPr>
          <a:xfrm>
            <a:off x="382100" y="4526250"/>
            <a:ext cx="3357900" cy="345300"/>
          </a:xfrm>
          <a:prstGeom prst="rect">
            <a:avLst/>
          </a:prstGeom>
          <a:noFill/>
          <a:ln cap="flat" cmpd="sng" w="28575">
            <a:solidFill>
              <a:srgbClr val="33333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ROW DELETED FROM ACTUAL TABLE ALSO</a:t>
            </a:r>
            <a:endParaRPr b="1">
              <a:latin typeface="Calibri"/>
              <a:ea typeface="Calibri"/>
              <a:cs typeface="Calibri"/>
              <a:sym typeface="Calibri"/>
            </a:endParaRPr>
          </a:p>
        </p:txBody>
      </p:sp>
      <p:pic>
        <p:nvPicPr>
          <p:cNvPr id="1234" name="Google Shape;1234;p155"/>
          <p:cNvPicPr preferRelativeResize="0"/>
          <p:nvPr/>
        </p:nvPicPr>
        <p:blipFill rotWithShape="1">
          <a:blip r:embed="rId5">
            <a:alphaModFix/>
          </a:blip>
          <a:srcRect b="11418" l="742" r="6441" t="0"/>
          <a:stretch/>
        </p:blipFill>
        <p:spPr>
          <a:xfrm>
            <a:off x="4572000" y="2106000"/>
            <a:ext cx="4306575" cy="2727000"/>
          </a:xfrm>
          <a:prstGeom prst="rect">
            <a:avLst/>
          </a:prstGeom>
          <a:noFill/>
          <a:ln>
            <a:noFill/>
          </a:ln>
        </p:spPr>
      </p:pic>
      <p:pic>
        <p:nvPicPr>
          <p:cNvPr id="1235" name="Google Shape;1235;p155"/>
          <p:cNvPicPr preferRelativeResize="0"/>
          <p:nvPr/>
        </p:nvPicPr>
        <p:blipFill rotWithShape="1">
          <a:blip r:embed="rId6">
            <a:alphaModFix/>
          </a:blip>
          <a:srcRect b="0" l="10976" r="0" t="0"/>
          <a:stretch/>
        </p:blipFill>
        <p:spPr>
          <a:xfrm>
            <a:off x="4291150" y="1242400"/>
            <a:ext cx="4146375" cy="589800"/>
          </a:xfrm>
          <a:prstGeom prst="rect">
            <a:avLst/>
          </a:prstGeom>
          <a:noFill/>
          <a:ln>
            <a:noFill/>
          </a:ln>
        </p:spPr>
      </p:pic>
      <p:cxnSp>
        <p:nvCxnSpPr>
          <p:cNvPr id="1236" name="Google Shape;1236;p155"/>
          <p:cNvCxnSpPr>
            <a:endCxn id="1234" idx="0"/>
          </p:cNvCxnSpPr>
          <p:nvPr/>
        </p:nvCxnSpPr>
        <p:spPr>
          <a:xfrm flipH="1">
            <a:off x="6725287" y="1511700"/>
            <a:ext cx="1012200" cy="594300"/>
          </a:xfrm>
          <a:prstGeom prst="straightConnector1">
            <a:avLst/>
          </a:prstGeom>
          <a:noFill/>
          <a:ln cap="flat" cmpd="sng" w="28575">
            <a:solidFill>
              <a:srgbClr val="FF0000"/>
            </a:solidFill>
            <a:prstDash val="solid"/>
            <a:round/>
            <a:headEnd len="med" w="med" type="none"/>
            <a:tailEnd len="med" w="med" type="triangle"/>
          </a:ln>
        </p:spPr>
      </p:cxnSp>
      <p:sp>
        <p:nvSpPr>
          <p:cNvPr id="1237" name="Google Shape;1237;p155"/>
          <p:cNvSpPr txBox="1"/>
          <p:nvPr/>
        </p:nvSpPr>
        <p:spPr>
          <a:xfrm>
            <a:off x="352700" y="4225025"/>
            <a:ext cx="3798900" cy="1929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38" name="Google Shape;1238;p155"/>
          <p:cNvSpPr txBox="1"/>
          <p:nvPr/>
        </p:nvSpPr>
        <p:spPr>
          <a:xfrm>
            <a:off x="4776100" y="4709975"/>
            <a:ext cx="3894300" cy="882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239" name="Google Shape;1239;p155"/>
          <p:cNvCxnSpPr>
            <a:stCxn id="1237" idx="3"/>
            <a:endCxn id="1238" idx="1"/>
          </p:cNvCxnSpPr>
          <p:nvPr/>
        </p:nvCxnSpPr>
        <p:spPr>
          <a:xfrm>
            <a:off x="4151600" y="4321475"/>
            <a:ext cx="624600" cy="432600"/>
          </a:xfrm>
          <a:prstGeom prst="straightConnector1">
            <a:avLst/>
          </a:prstGeom>
          <a:noFill/>
          <a:ln cap="flat" cmpd="sng" w="28575">
            <a:solidFill>
              <a:srgbClr val="FF0000"/>
            </a:solidFill>
            <a:prstDash val="solid"/>
            <a:round/>
            <a:headEnd len="med" w="med" type="none"/>
            <a:tailEnd len="med" w="med" type="triangle"/>
          </a:ln>
        </p:spPr>
      </p:cxnSp>
      <p:cxnSp>
        <p:nvCxnSpPr>
          <p:cNvPr id="1240" name="Google Shape;1240;p155"/>
          <p:cNvCxnSpPr>
            <a:stCxn id="1238" idx="1"/>
            <a:endCxn id="1233" idx="3"/>
          </p:cNvCxnSpPr>
          <p:nvPr/>
        </p:nvCxnSpPr>
        <p:spPr>
          <a:xfrm rot="10800000">
            <a:off x="3739900" y="4698875"/>
            <a:ext cx="1036200" cy="55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56"/>
          <p:cNvSpPr txBox="1"/>
          <p:nvPr>
            <p:ph type="title"/>
          </p:nvPr>
        </p:nvSpPr>
        <p:spPr>
          <a:xfrm>
            <a:off x="819150" y="338000"/>
            <a:ext cx="7505700" cy="918600"/>
          </a:xfrm>
          <a:prstGeom prst="rect">
            <a:avLst/>
          </a:prstGeom>
        </p:spPr>
        <p:txBody>
          <a:bodyPr anchorCtr="0" anchor="t" bIns="91425" lIns="91425" spcFirstLastPara="1" rIns="91425" wrap="square" tIns="91425">
            <a:normAutofit/>
          </a:bodyPr>
          <a:lstStyle/>
          <a:p>
            <a:pPr indent="457200" lvl="0" marL="914400" rtl="0" algn="l">
              <a:lnSpc>
                <a:spcPct val="115000"/>
              </a:lnSpc>
              <a:spcBef>
                <a:spcPts val="0"/>
              </a:spcBef>
              <a:spcAft>
                <a:spcPts val="1200"/>
              </a:spcAft>
              <a:buNone/>
            </a:pPr>
            <a:r>
              <a:rPr b="1" i="1" lang="en-GB" u="sng">
                <a:solidFill>
                  <a:srgbClr val="980000"/>
                </a:solidFill>
              </a:rPr>
              <a:t>Updating</a:t>
            </a:r>
            <a:r>
              <a:rPr b="1" i="1" lang="en-GB" u="sng">
                <a:solidFill>
                  <a:srgbClr val="980000"/>
                </a:solidFill>
              </a:rPr>
              <a:t> a row in a View</a:t>
            </a:r>
            <a:endParaRPr b="1" u="sng"/>
          </a:p>
        </p:txBody>
      </p:sp>
      <p:sp>
        <p:nvSpPr>
          <p:cNvPr id="1246" name="Google Shape;1246;p156"/>
          <p:cNvSpPr txBox="1"/>
          <p:nvPr>
            <p:ph idx="1" type="body"/>
          </p:nvPr>
        </p:nvSpPr>
        <p:spPr>
          <a:xfrm>
            <a:off x="609875" y="1058100"/>
            <a:ext cx="7714800" cy="3798900"/>
          </a:xfrm>
          <a:prstGeom prst="rect">
            <a:avLst/>
          </a:prstGeom>
        </p:spPr>
        <p:txBody>
          <a:bodyPr anchorCtr="0" anchor="t" bIns="91425" lIns="91425" spcFirstLastPara="1" rIns="91425" wrap="square" tIns="91425">
            <a:normAutofit fontScale="92500" lnSpcReduction="10000"/>
          </a:bodyPr>
          <a:lstStyle/>
          <a:p>
            <a:pPr indent="0" lvl="0" marL="0" rtl="0" algn="l">
              <a:lnSpc>
                <a:spcPct val="105000"/>
              </a:lnSpc>
              <a:spcBef>
                <a:spcPts val="0"/>
              </a:spcBef>
              <a:spcAft>
                <a:spcPts val="0"/>
              </a:spcAft>
              <a:buNone/>
            </a:pPr>
            <a:r>
              <a:rPr b="1" lang="en-GB" sz="1800"/>
              <a:t>For updating a row in a view there is one condition i.e. the view must be an updatable view.</a:t>
            </a:r>
            <a:endParaRPr b="1" sz="1800"/>
          </a:p>
          <a:p>
            <a:pPr indent="0" lvl="0" marL="0" rtl="0" algn="l">
              <a:lnSpc>
                <a:spcPct val="105000"/>
              </a:lnSpc>
              <a:spcBef>
                <a:spcPts val="1200"/>
              </a:spcBef>
              <a:spcAft>
                <a:spcPts val="0"/>
              </a:spcAft>
              <a:buNone/>
            </a:pPr>
            <a:r>
              <a:rPr b="1" lang="en-GB" sz="1800"/>
              <a:t>–Updatable view is a view which contains all the NOT NULL columns from the   underlyin</a:t>
            </a:r>
            <a:r>
              <a:rPr b="1" lang="en-GB" sz="1800"/>
              <a:t>g table.</a:t>
            </a:r>
            <a:endParaRPr b="1" sz="1800"/>
          </a:p>
          <a:p>
            <a:pPr indent="0" lvl="0" marL="0" rtl="0" algn="l">
              <a:lnSpc>
                <a:spcPct val="105000"/>
              </a:lnSpc>
              <a:spcBef>
                <a:spcPts val="1200"/>
              </a:spcBef>
              <a:spcAft>
                <a:spcPts val="0"/>
              </a:spcAft>
              <a:buNone/>
            </a:pPr>
            <a:r>
              <a:rPr b="1" lang="en-GB" sz="1800"/>
              <a:t>If so, we can update a row in a view which also affects the data on the actual table.</a:t>
            </a:r>
            <a:endParaRPr b="1" sz="1800"/>
          </a:p>
          <a:p>
            <a:pPr indent="0" lvl="0" marL="0" rtl="0" algn="l">
              <a:lnSpc>
                <a:spcPct val="105000"/>
              </a:lnSpc>
              <a:spcBef>
                <a:spcPts val="1200"/>
              </a:spcBef>
              <a:spcAft>
                <a:spcPts val="0"/>
              </a:spcAft>
              <a:buNone/>
            </a:pPr>
            <a:r>
              <a:rPr lang="en-GB" sz="1800">
                <a:solidFill>
                  <a:srgbClr val="434343"/>
                </a:solidFill>
              </a:rPr>
              <a:t>We can UPDATE a row in a View in a same way as we do in a table. We can use the UPDATE statement of SQL to UPDATE a row in a View. The changes will also be made in the table itself also apart from the virtual table. The syntax for it is as follows:</a:t>
            </a:r>
            <a:endParaRPr sz="1800">
              <a:solidFill>
                <a:srgbClr val="434343"/>
              </a:solidFill>
            </a:endParaRPr>
          </a:p>
          <a:p>
            <a:pPr indent="0" lvl="0" marL="0" rtl="0" algn="l">
              <a:lnSpc>
                <a:spcPct val="105000"/>
              </a:lnSpc>
              <a:spcBef>
                <a:spcPts val="1200"/>
              </a:spcBef>
              <a:spcAft>
                <a:spcPts val="0"/>
              </a:spcAft>
              <a:buNone/>
            </a:pPr>
            <a:r>
              <a:rPr b="1" lang="en-GB" sz="1800"/>
              <a:t>     </a:t>
            </a:r>
            <a:r>
              <a:rPr b="1" lang="en-GB" sz="1908"/>
              <a:t>UPDATE view_name SET column1=___ , column2=___ , … WHERE condition;</a:t>
            </a:r>
            <a:endParaRPr b="1" sz="1908"/>
          </a:p>
          <a:p>
            <a:pPr indent="0" lvl="0" marL="0" rtl="0" algn="l">
              <a:lnSpc>
                <a:spcPct val="105000"/>
              </a:lnSpc>
              <a:spcBef>
                <a:spcPts val="1200"/>
              </a:spcBef>
              <a:spcAft>
                <a:spcPts val="0"/>
              </a:spcAft>
              <a:buNone/>
            </a:pPr>
            <a:r>
              <a:t/>
            </a:r>
            <a:endParaRPr b="1" sz="1800"/>
          </a:p>
          <a:p>
            <a:pPr indent="0" lvl="0" marL="0" rtl="0" algn="l">
              <a:lnSpc>
                <a:spcPct val="105000"/>
              </a:lnSpc>
              <a:spcBef>
                <a:spcPts val="1200"/>
              </a:spcBef>
              <a:spcAft>
                <a:spcPts val="1200"/>
              </a:spcAft>
              <a:buNone/>
            </a:pPr>
            <a:r>
              <a:t/>
            </a:r>
            <a:endParaRPr b="1" sz="18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57"/>
          <p:cNvSpPr txBox="1"/>
          <p:nvPr>
            <p:ph type="title"/>
          </p:nvPr>
        </p:nvSpPr>
        <p:spPr>
          <a:xfrm>
            <a:off x="242475" y="455575"/>
            <a:ext cx="8530800" cy="447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500"/>
              <a:t>  </a:t>
            </a:r>
            <a:r>
              <a:rPr b="1" lang="en-GB" sz="2300" u="sng">
                <a:solidFill>
                  <a:srgbClr val="38761D"/>
                </a:solidFill>
              </a:rPr>
              <a:t>BEFORE UPDATION				AFTER UPDATION</a:t>
            </a:r>
            <a:endParaRPr b="1" sz="2300" u="sng">
              <a:solidFill>
                <a:srgbClr val="38761D"/>
              </a:solidFill>
            </a:endParaRPr>
          </a:p>
        </p:txBody>
      </p:sp>
      <p:pic>
        <p:nvPicPr>
          <p:cNvPr id="1252" name="Google Shape;1252;p157"/>
          <p:cNvPicPr preferRelativeResize="0"/>
          <p:nvPr/>
        </p:nvPicPr>
        <p:blipFill rotWithShape="1">
          <a:blip r:embed="rId3">
            <a:alphaModFix/>
          </a:blip>
          <a:srcRect b="11102" l="19553" r="43321" t="59050"/>
          <a:stretch/>
        </p:blipFill>
        <p:spPr>
          <a:xfrm>
            <a:off x="319625" y="2211725"/>
            <a:ext cx="3831926" cy="2446824"/>
          </a:xfrm>
          <a:prstGeom prst="rect">
            <a:avLst/>
          </a:prstGeom>
          <a:noFill/>
          <a:ln>
            <a:noFill/>
          </a:ln>
        </p:spPr>
      </p:pic>
      <p:pic>
        <p:nvPicPr>
          <p:cNvPr id="1253" name="Google Shape;1253;p157"/>
          <p:cNvPicPr preferRelativeResize="0"/>
          <p:nvPr/>
        </p:nvPicPr>
        <p:blipFill rotWithShape="1">
          <a:blip r:embed="rId4">
            <a:alphaModFix/>
          </a:blip>
          <a:srcRect b="48640" l="20452" r="49253" t="46377"/>
          <a:stretch/>
        </p:blipFill>
        <p:spPr>
          <a:xfrm>
            <a:off x="349038" y="991950"/>
            <a:ext cx="3534326" cy="631924"/>
          </a:xfrm>
          <a:prstGeom prst="rect">
            <a:avLst/>
          </a:prstGeom>
          <a:noFill/>
          <a:ln>
            <a:noFill/>
          </a:ln>
        </p:spPr>
      </p:pic>
      <p:cxnSp>
        <p:nvCxnSpPr>
          <p:cNvPr id="1254" name="Google Shape;1254;p157"/>
          <p:cNvCxnSpPr/>
          <p:nvPr/>
        </p:nvCxnSpPr>
        <p:spPr>
          <a:xfrm>
            <a:off x="1491625" y="1513650"/>
            <a:ext cx="0" cy="654300"/>
          </a:xfrm>
          <a:prstGeom prst="straightConnector1">
            <a:avLst/>
          </a:prstGeom>
          <a:noFill/>
          <a:ln cap="flat" cmpd="sng" w="28575">
            <a:solidFill>
              <a:schemeClr val="dk2"/>
            </a:solidFill>
            <a:prstDash val="solid"/>
            <a:round/>
            <a:headEnd len="med" w="med" type="none"/>
            <a:tailEnd len="med" w="med" type="triangle"/>
          </a:ln>
        </p:spPr>
      </p:cxnSp>
      <p:pic>
        <p:nvPicPr>
          <p:cNvPr id="1255" name="Google Shape;1255;p157"/>
          <p:cNvPicPr preferRelativeResize="0"/>
          <p:nvPr/>
        </p:nvPicPr>
        <p:blipFill rotWithShape="1">
          <a:blip r:embed="rId5">
            <a:alphaModFix/>
          </a:blip>
          <a:srcRect b="47657" l="19995" r="45530" t="46250"/>
          <a:stretch/>
        </p:blipFill>
        <p:spPr>
          <a:xfrm>
            <a:off x="4011925" y="991950"/>
            <a:ext cx="4709952" cy="654299"/>
          </a:xfrm>
          <a:prstGeom prst="rect">
            <a:avLst/>
          </a:prstGeom>
          <a:noFill/>
          <a:ln>
            <a:noFill/>
          </a:ln>
        </p:spPr>
      </p:pic>
      <p:pic>
        <p:nvPicPr>
          <p:cNvPr id="1256" name="Google Shape;1256;p157"/>
          <p:cNvPicPr preferRelativeResize="0"/>
          <p:nvPr/>
        </p:nvPicPr>
        <p:blipFill rotWithShape="1">
          <a:blip r:embed="rId6">
            <a:alphaModFix/>
          </a:blip>
          <a:srcRect b="11386" l="19565" r="44194" t="59471"/>
          <a:stretch/>
        </p:blipFill>
        <p:spPr>
          <a:xfrm>
            <a:off x="4518925" y="2189850"/>
            <a:ext cx="4202952" cy="2468699"/>
          </a:xfrm>
          <a:prstGeom prst="rect">
            <a:avLst/>
          </a:prstGeom>
          <a:noFill/>
          <a:ln>
            <a:noFill/>
          </a:ln>
        </p:spPr>
      </p:pic>
      <p:cxnSp>
        <p:nvCxnSpPr>
          <p:cNvPr id="1257" name="Google Shape;1257;p157"/>
          <p:cNvCxnSpPr/>
          <p:nvPr/>
        </p:nvCxnSpPr>
        <p:spPr>
          <a:xfrm flipH="1">
            <a:off x="5826925" y="1219750"/>
            <a:ext cx="778800" cy="955200"/>
          </a:xfrm>
          <a:prstGeom prst="straightConnector1">
            <a:avLst/>
          </a:prstGeom>
          <a:noFill/>
          <a:ln cap="flat" cmpd="sng" w="28575">
            <a:solidFill>
              <a:schemeClr val="dk2"/>
            </a:solidFill>
            <a:prstDash val="solid"/>
            <a:round/>
            <a:headEnd len="med" w="med" type="none"/>
            <a:tailEnd len="med" w="med" type="triangle"/>
          </a:ln>
        </p:spPr>
      </p:cxnSp>
      <p:sp>
        <p:nvSpPr>
          <p:cNvPr id="1258" name="Google Shape;1258;p157"/>
          <p:cNvSpPr txBox="1"/>
          <p:nvPr/>
        </p:nvSpPr>
        <p:spPr>
          <a:xfrm>
            <a:off x="6987800" y="3027325"/>
            <a:ext cx="10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59" name="Google Shape;1259;p157"/>
          <p:cNvSpPr txBox="1"/>
          <p:nvPr/>
        </p:nvSpPr>
        <p:spPr>
          <a:xfrm>
            <a:off x="6921675" y="3027325"/>
            <a:ext cx="1565100" cy="3207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latin typeface="Calibri"/>
                <a:ea typeface="Calibri"/>
                <a:cs typeface="Calibri"/>
                <a:sym typeface="Calibri"/>
              </a:rPr>
              <a:t>  ROW UPDATED</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p:txBody>
      </p:sp>
      <p:cxnSp>
        <p:nvCxnSpPr>
          <p:cNvPr id="1260" name="Google Shape;1260;p157"/>
          <p:cNvCxnSpPr>
            <a:stCxn id="1261" idx="3"/>
            <a:endCxn id="1259" idx="1"/>
          </p:cNvCxnSpPr>
          <p:nvPr/>
        </p:nvCxnSpPr>
        <p:spPr>
          <a:xfrm flipH="1" rot="10800000">
            <a:off x="6352151" y="3187675"/>
            <a:ext cx="569400" cy="364800"/>
          </a:xfrm>
          <a:prstGeom prst="straightConnector1">
            <a:avLst/>
          </a:prstGeom>
          <a:noFill/>
          <a:ln cap="flat" cmpd="sng" w="19050">
            <a:solidFill>
              <a:srgbClr val="FF0000"/>
            </a:solidFill>
            <a:prstDash val="solid"/>
            <a:round/>
            <a:headEnd len="med" w="med" type="none"/>
            <a:tailEnd len="med" w="med" type="triangle"/>
          </a:ln>
        </p:spPr>
      </p:cxnSp>
      <p:sp>
        <p:nvSpPr>
          <p:cNvPr id="1261" name="Google Shape;1261;p157"/>
          <p:cNvSpPr txBox="1"/>
          <p:nvPr/>
        </p:nvSpPr>
        <p:spPr>
          <a:xfrm>
            <a:off x="4721051" y="3427525"/>
            <a:ext cx="1631100" cy="2499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62" name="Google Shape;1262;p157"/>
          <p:cNvSpPr txBox="1"/>
          <p:nvPr/>
        </p:nvSpPr>
        <p:spPr>
          <a:xfrm>
            <a:off x="521700" y="3238225"/>
            <a:ext cx="1844400" cy="2196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263" name="Google Shape;1263;p157"/>
          <p:cNvCxnSpPr>
            <a:stCxn id="1262" idx="3"/>
            <a:endCxn id="1261" idx="1"/>
          </p:cNvCxnSpPr>
          <p:nvPr/>
        </p:nvCxnSpPr>
        <p:spPr>
          <a:xfrm>
            <a:off x="2366100" y="3348025"/>
            <a:ext cx="2355000" cy="204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58"/>
          <p:cNvSpPr txBox="1"/>
          <p:nvPr>
            <p:ph type="title"/>
          </p:nvPr>
        </p:nvSpPr>
        <p:spPr>
          <a:xfrm>
            <a:off x="455575" y="382700"/>
            <a:ext cx="7965000" cy="5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sz="2300" u="sng">
                <a:solidFill>
                  <a:srgbClr val="980000"/>
                </a:solidFill>
              </a:rPr>
              <a:t>EFFECT ON ACTUAL TABLE AFTER UPDATION IN VIEW</a:t>
            </a:r>
            <a:endParaRPr b="1" i="1" sz="2300" u="sng">
              <a:solidFill>
                <a:srgbClr val="980000"/>
              </a:solidFill>
            </a:endParaRPr>
          </a:p>
        </p:txBody>
      </p:sp>
      <p:sp>
        <p:nvSpPr>
          <p:cNvPr id="1269" name="Google Shape;1269;p158"/>
          <p:cNvSpPr txBox="1"/>
          <p:nvPr>
            <p:ph idx="1" type="body"/>
          </p:nvPr>
        </p:nvSpPr>
        <p:spPr>
          <a:xfrm>
            <a:off x="271875" y="1058100"/>
            <a:ext cx="8494200" cy="3791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2500">
                <a:solidFill>
                  <a:schemeClr val="lt1"/>
                </a:solidFill>
                <a:latin typeface="Nunito"/>
                <a:ea typeface="Nunito"/>
                <a:cs typeface="Nunito"/>
                <a:sym typeface="Nunito"/>
              </a:rPr>
              <a:t> </a:t>
            </a:r>
            <a:r>
              <a:rPr b="1" lang="en-GB" sz="2500" u="sng">
                <a:solidFill>
                  <a:srgbClr val="38761D"/>
                </a:solidFill>
                <a:latin typeface="Nunito"/>
                <a:ea typeface="Nunito"/>
                <a:cs typeface="Nunito"/>
                <a:sym typeface="Nunito"/>
              </a:rPr>
              <a:t>BEFORE UPDATION				</a:t>
            </a:r>
            <a:r>
              <a:rPr b="1" lang="en-GB" sz="2500">
                <a:solidFill>
                  <a:srgbClr val="38761D"/>
                </a:solidFill>
                <a:latin typeface="Nunito"/>
                <a:ea typeface="Nunito"/>
                <a:cs typeface="Nunito"/>
                <a:sym typeface="Nunito"/>
              </a:rPr>
              <a:t>  </a:t>
            </a:r>
            <a:r>
              <a:rPr b="1" lang="en-GB" sz="2500" u="sng">
                <a:solidFill>
                  <a:srgbClr val="38761D"/>
                </a:solidFill>
                <a:latin typeface="Nunito"/>
                <a:ea typeface="Nunito"/>
                <a:cs typeface="Nunito"/>
                <a:sym typeface="Nunito"/>
              </a:rPr>
              <a:t>AFTER UPDATION</a:t>
            </a:r>
            <a:endParaRPr>
              <a:solidFill>
                <a:srgbClr val="38761D"/>
              </a:solidFill>
            </a:endParaRPr>
          </a:p>
        </p:txBody>
      </p:sp>
      <p:pic>
        <p:nvPicPr>
          <p:cNvPr id="1270" name="Google Shape;1270;p158"/>
          <p:cNvPicPr preferRelativeResize="0"/>
          <p:nvPr/>
        </p:nvPicPr>
        <p:blipFill rotWithShape="1">
          <a:blip r:embed="rId3">
            <a:alphaModFix/>
          </a:blip>
          <a:srcRect b="10287" l="19608" r="39327" t="59140"/>
          <a:stretch/>
        </p:blipFill>
        <p:spPr>
          <a:xfrm>
            <a:off x="315950" y="2571750"/>
            <a:ext cx="3953150" cy="2277750"/>
          </a:xfrm>
          <a:prstGeom prst="rect">
            <a:avLst/>
          </a:prstGeom>
          <a:noFill/>
          <a:ln>
            <a:noFill/>
          </a:ln>
        </p:spPr>
      </p:pic>
      <p:pic>
        <p:nvPicPr>
          <p:cNvPr id="1271" name="Google Shape;1271;p158"/>
          <p:cNvPicPr preferRelativeResize="0"/>
          <p:nvPr/>
        </p:nvPicPr>
        <p:blipFill rotWithShape="1">
          <a:blip r:embed="rId4">
            <a:alphaModFix/>
          </a:blip>
          <a:srcRect b="11680" l="19463" r="44053" t="58462"/>
          <a:stretch/>
        </p:blipFill>
        <p:spPr>
          <a:xfrm>
            <a:off x="4761400" y="2520300"/>
            <a:ext cx="4004674" cy="2329201"/>
          </a:xfrm>
          <a:prstGeom prst="rect">
            <a:avLst/>
          </a:prstGeom>
          <a:noFill/>
          <a:ln>
            <a:noFill/>
          </a:ln>
        </p:spPr>
      </p:pic>
      <p:pic>
        <p:nvPicPr>
          <p:cNvPr id="1272" name="Google Shape;1272;p158"/>
          <p:cNvPicPr preferRelativeResize="0"/>
          <p:nvPr/>
        </p:nvPicPr>
        <p:blipFill rotWithShape="1">
          <a:blip r:embed="rId5">
            <a:alphaModFix/>
          </a:blip>
          <a:srcRect b="52764" l="20347" r="55384" t="44657"/>
          <a:stretch/>
        </p:blipFill>
        <p:spPr>
          <a:xfrm>
            <a:off x="374725" y="1667975"/>
            <a:ext cx="5797474" cy="617101"/>
          </a:xfrm>
          <a:prstGeom prst="rect">
            <a:avLst/>
          </a:prstGeom>
          <a:noFill/>
          <a:ln>
            <a:noFill/>
          </a:ln>
        </p:spPr>
      </p:pic>
      <p:sp>
        <p:nvSpPr>
          <p:cNvPr id="1273" name="Google Shape;1273;p158"/>
          <p:cNvSpPr txBox="1"/>
          <p:nvPr/>
        </p:nvSpPr>
        <p:spPr>
          <a:xfrm>
            <a:off x="455575" y="3486050"/>
            <a:ext cx="2064900" cy="1983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74" name="Google Shape;1274;p158"/>
          <p:cNvSpPr txBox="1"/>
          <p:nvPr/>
        </p:nvSpPr>
        <p:spPr>
          <a:xfrm>
            <a:off x="4981825" y="3544100"/>
            <a:ext cx="2277900" cy="2352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275" name="Google Shape;1275;p158"/>
          <p:cNvCxnSpPr>
            <a:stCxn id="1273" idx="3"/>
            <a:endCxn id="1274" idx="1"/>
          </p:cNvCxnSpPr>
          <p:nvPr/>
        </p:nvCxnSpPr>
        <p:spPr>
          <a:xfrm>
            <a:off x="2520475" y="3585200"/>
            <a:ext cx="2461500" cy="76500"/>
          </a:xfrm>
          <a:prstGeom prst="straightConnector1">
            <a:avLst/>
          </a:prstGeom>
          <a:noFill/>
          <a:ln cap="flat" cmpd="sng" w="28575">
            <a:solidFill>
              <a:srgbClr val="FF0000"/>
            </a:solidFill>
            <a:prstDash val="solid"/>
            <a:round/>
            <a:headEnd len="med" w="med" type="none"/>
            <a:tailEnd len="med" w="med" type="triangle"/>
          </a:ln>
        </p:spPr>
      </p:cxnSp>
      <p:sp>
        <p:nvSpPr>
          <p:cNvPr id="1276" name="Google Shape;1276;p158"/>
          <p:cNvSpPr txBox="1"/>
          <p:nvPr/>
        </p:nvSpPr>
        <p:spPr>
          <a:xfrm>
            <a:off x="7289150" y="3837175"/>
            <a:ext cx="1425300" cy="831300"/>
          </a:xfrm>
          <a:prstGeom prst="rect">
            <a:avLst/>
          </a:prstGeom>
          <a:noFill/>
          <a:ln cap="flat" cmpd="sng" w="19050">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dk1"/>
                </a:solidFill>
                <a:latin typeface="Calibri"/>
                <a:ea typeface="Calibri"/>
                <a:cs typeface="Calibri"/>
                <a:sym typeface="Calibri"/>
              </a:rPr>
              <a:t>ROW UPDATED</a:t>
            </a:r>
            <a:endParaRPr b="1" u="sng">
              <a:solidFill>
                <a:schemeClr val="dk1"/>
              </a:solidFill>
              <a:latin typeface="Calibri"/>
              <a:ea typeface="Calibri"/>
              <a:cs typeface="Calibri"/>
              <a:sym typeface="Calibri"/>
            </a:endParaRPr>
          </a:p>
          <a:p>
            <a:pPr indent="0" lvl="0" marL="0" rtl="0" algn="l">
              <a:spcBef>
                <a:spcPts val="0"/>
              </a:spcBef>
              <a:spcAft>
                <a:spcPts val="0"/>
              </a:spcAft>
              <a:buNone/>
            </a:pPr>
            <a:r>
              <a:rPr b="1" lang="en-GB" u="sng">
                <a:solidFill>
                  <a:schemeClr val="dk1"/>
                </a:solidFill>
                <a:latin typeface="Calibri"/>
                <a:ea typeface="Calibri"/>
                <a:cs typeface="Calibri"/>
                <a:sym typeface="Calibri"/>
              </a:rPr>
              <a:t>  IN ACTUAL TABLE ALSO</a:t>
            </a:r>
            <a:endParaRPr b="1" u="sng">
              <a:solidFill>
                <a:schemeClr val="dk1"/>
              </a:solidFill>
              <a:latin typeface="Calibri"/>
              <a:ea typeface="Calibri"/>
              <a:cs typeface="Calibri"/>
              <a:sym typeface="Calibri"/>
            </a:endParaRPr>
          </a:p>
        </p:txBody>
      </p:sp>
      <p:cxnSp>
        <p:nvCxnSpPr>
          <p:cNvPr id="1277" name="Google Shape;1277;p158"/>
          <p:cNvCxnSpPr/>
          <p:nvPr/>
        </p:nvCxnSpPr>
        <p:spPr>
          <a:xfrm>
            <a:off x="7289150" y="3614175"/>
            <a:ext cx="742200" cy="192900"/>
          </a:xfrm>
          <a:prstGeom prst="straightConnector1">
            <a:avLst/>
          </a:prstGeom>
          <a:noFill/>
          <a:ln cap="flat" cmpd="sng" w="19050">
            <a:solidFill>
              <a:srgbClr val="FF0000"/>
            </a:solidFill>
            <a:prstDash val="solid"/>
            <a:round/>
            <a:headEnd len="med" w="med" type="none"/>
            <a:tailEnd len="med" w="med" type="triangle"/>
          </a:ln>
        </p:spPr>
      </p:cxnSp>
      <p:pic>
        <p:nvPicPr>
          <p:cNvPr id="1278" name="Google Shape;1278;p158"/>
          <p:cNvPicPr preferRelativeResize="0"/>
          <p:nvPr/>
        </p:nvPicPr>
        <p:blipFill rotWithShape="1">
          <a:blip r:embed="rId6">
            <a:alphaModFix/>
          </a:blip>
          <a:srcRect b="48140" l="22831" r="44878" t="46634"/>
          <a:stretch/>
        </p:blipFill>
        <p:spPr>
          <a:xfrm>
            <a:off x="4489550" y="1592575"/>
            <a:ext cx="4305926" cy="773426"/>
          </a:xfrm>
          <a:prstGeom prst="rect">
            <a:avLst/>
          </a:prstGeom>
          <a:noFill/>
          <a:ln>
            <a:noFill/>
          </a:ln>
        </p:spPr>
      </p:pic>
      <p:cxnSp>
        <p:nvCxnSpPr>
          <p:cNvPr id="1279" name="Google Shape;1279;p158"/>
          <p:cNvCxnSpPr/>
          <p:nvPr/>
        </p:nvCxnSpPr>
        <p:spPr>
          <a:xfrm flipH="1">
            <a:off x="1646075" y="2138225"/>
            <a:ext cx="7200" cy="404100"/>
          </a:xfrm>
          <a:prstGeom prst="straightConnector1">
            <a:avLst/>
          </a:prstGeom>
          <a:noFill/>
          <a:ln cap="flat" cmpd="sng" w="28575">
            <a:solidFill>
              <a:schemeClr val="dk2"/>
            </a:solidFill>
            <a:prstDash val="solid"/>
            <a:round/>
            <a:headEnd len="med" w="med" type="none"/>
            <a:tailEnd len="med" w="med" type="triangle"/>
          </a:ln>
        </p:spPr>
      </p:cxnSp>
      <p:cxnSp>
        <p:nvCxnSpPr>
          <p:cNvPr id="1280" name="Google Shape;1280;p158"/>
          <p:cNvCxnSpPr/>
          <p:nvPr/>
        </p:nvCxnSpPr>
        <p:spPr>
          <a:xfrm flipH="1">
            <a:off x="6084125" y="1881050"/>
            <a:ext cx="675900" cy="617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59"/>
          <p:cNvSpPr txBox="1"/>
          <p:nvPr>
            <p:ph type="title"/>
          </p:nvPr>
        </p:nvSpPr>
        <p:spPr>
          <a:xfrm>
            <a:off x="819150" y="288000"/>
            <a:ext cx="7505700" cy="7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SEQUENCES</a:t>
            </a:r>
            <a:endParaRPr b="1" i="1" u="sng">
              <a:solidFill>
                <a:srgbClr val="980000"/>
              </a:solidFill>
            </a:endParaRPr>
          </a:p>
        </p:txBody>
      </p:sp>
      <p:sp>
        <p:nvSpPr>
          <p:cNvPr id="1286" name="Google Shape;1286;p159"/>
          <p:cNvSpPr txBox="1"/>
          <p:nvPr>
            <p:ph idx="1" type="body"/>
          </p:nvPr>
        </p:nvSpPr>
        <p:spPr>
          <a:xfrm>
            <a:off x="819150" y="876575"/>
            <a:ext cx="7505700" cy="39183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b="1" lang="en-GB" sz="1500"/>
              <a:t>A sequence is a object that generates a sequence of numeric values according to the specification with which the sequence was created.</a:t>
            </a:r>
            <a:endParaRPr b="1" sz="1500"/>
          </a:p>
          <a:p>
            <a:pPr indent="0" lvl="0" marL="0" rtl="0" algn="l">
              <a:spcBef>
                <a:spcPts val="1200"/>
              </a:spcBef>
              <a:spcAft>
                <a:spcPts val="0"/>
              </a:spcAft>
              <a:buNone/>
            </a:pPr>
            <a:r>
              <a:rPr b="1" lang="en-GB" sz="1500"/>
              <a:t>The sequence of numeric values is generated in an ascending or descending order at a defined interval and can be configured to restart (cycle) when exhausted.</a:t>
            </a:r>
            <a:endParaRPr b="1" sz="1500"/>
          </a:p>
          <a:p>
            <a:pPr indent="457200" lvl="0" marL="914400" rtl="0" algn="l">
              <a:spcBef>
                <a:spcPts val="1200"/>
              </a:spcBef>
              <a:spcAft>
                <a:spcPts val="1200"/>
              </a:spcAft>
              <a:buNone/>
            </a:pPr>
            <a:r>
              <a:rPr b="1" lang="en-GB" sz="1800"/>
              <a:t>SYNTAX</a:t>
            </a:r>
            <a:r>
              <a:rPr lang="en-GB" sz="1700"/>
              <a:t>:</a:t>
            </a:r>
            <a:endParaRPr sz="1700"/>
          </a:p>
        </p:txBody>
      </p:sp>
      <p:pic>
        <p:nvPicPr>
          <p:cNvPr id="1287" name="Google Shape;1287;p159"/>
          <p:cNvPicPr preferRelativeResize="0"/>
          <p:nvPr/>
        </p:nvPicPr>
        <p:blipFill rotWithShape="1">
          <a:blip r:embed="rId3">
            <a:alphaModFix/>
          </a:blip>
          <a:srcRect b="0" l="9226" r="3314" t="11971"/>
          <a:stretch/>
        </p:blipFill>
        <p:spPr>
          <a:xfrm>
            <a:off x="3519800" y="2571750"/>
            <a:ext cx="4751200" cy="22231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60"/>
          <p:cNvSpPr txBox="1"/>
          <p:nvPr>
            <p:ph type="title"/>
          </p:nvPr>
        </p:nvSpPr>
        <p:spPr>
          <a:xfrm>
            <a:off x="873625" y="64945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3200">
                <a:solidFill>
                  <a:srgbClr val="980000"/>
                </a:solidFill>
              </a:rPr>
              <a:t>SEQUENCES</a:t>
            </a:r>
            <a:endParaRPr b="1" sz="3200">
              <a:solidFill>
                <a:srgbClr val="980000"/>
              </a:solidFill>
            </a:endParaRPr>
          </a:p>
        </p:txBody>
      </p:sp>
      <p:sp>
        <p:nvSpPr>
          <p:cNvPr id="1293" name="Google Shape;1293;p160"/>
          <p:cNvSpPr/>
          <p:nvPr/>
        </p:nvSpPr>
        <p:spPr>
          <a:xfrm>
            <a:off x="873625" y="2055150"/>
            <a:ext cx="2952600" cy="1628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t>P_ID_GENERATOR</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rPr lang="en-GB"/>
              <a:t>For </a:t>
            </a:r>
            <a:r>
              <a:rPr lang="en-GB"/>
              <a:t>Passenger </a:t>
            </a:r>
            <a:r>
              <a:rPr lang="en-GB"/>
              <a:t>ID</a:t>
            </a:r>
            <a:r>
              <a:rPr lang="en-GB"/>
              <a:t> (P_ID)</a:t>
            </a:r>
            <a:endParaRPr/>
          </a:p>
        </p:txBody>
      </p:sp>
      <p:sp>
        <p:nvSpPr>
          <p:cNvPr id="1294" name="Google Shape;1294;p160"/>
          <p:cNvSpPr/>
          <p:nvPr/>
        </p:nvSpPr>
        <p:spPr>
          <a:xfrm>
            <a:off x="5426725" y="2055150"/>
            <a:ext cx="2952600" cy="1628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600"/>
              <a:t>TICKET_NO_GENERATOR</a:t>
            </a:r>
            <a:endParaRPr b="1" sz="1600"/>
          </a:p>
          <a:p>
            <a:pPr indent="0" lvl="0" marL="0" rtl="0" algn="l">
              <a:spcBef>
                <a:spcPts val="0"/>
              </a:spcBef>
              <a:spcAft>
                <a:spcPts val="0"/>
              </a:spcAft>
              <a:buNone/>
            </a:pPr>
            <a:r>
              <a:t/>
            </a:r>
            <a:endParaRPr b="1" sz="1600"/>
          </a:p>
          <a:p>
            <a:pPr indent="0" lvl="0" marL="0" rtl="0" algn="ctr">
              <a:spcBef>
                <a:spcPts val="0"/>
              </a:spcBef>
              <a:spcAft>
                <a:spcPts val="0"/>
              </a:spcAft>
              <a:buNone/>
            </a:pPr>
            <a:r>
              <a:rPr lang="en-GB"/>
              <a:t>For </a:t>
            </a:r>
            <a:r>
              <a:rPr lang="en-GB"/>
              <a:t>Ticket_NO</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1"/>
          <p:cNvSpPr txBox="1"/>
          <p:nvPr>
            <p:ph idx="1" type="body"/>
          </p:nvPr>
        </p:nvSpPr>
        <p:spPr>
          <a:xfrm>
            <a:off x="731975" y="728400"/>
            <a:ext cx="7505700" cy="52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700"/>
              <a:t>P_ID_GENERATOR </a:t>
            </a:r>
            <a:r>
              <a:rPr b="1" lang="en-GB" sz="1500"/>
              <a:t>: Sequence for Generating values starting from 1</a:t>
            </a:r>
            <a:endParaRPr b="1" sz="1500"/>
          </a:p>
        </p:txBody>
      </p:sp>
      <p:pic>
        <p:nvPicPr>
          <p:cNvPr id="1300" name="Google Shape;1300;p161"/>
          <p:cNvPicPr preferRelativeResize="0"/>
          <p:nvPr/>
        </p:nvPicPr>
        <p:blipFill rotWithShape="1">
          <a:blip r:embed="rId3">
            <a:alphaModFix/>
          </a:blip>
          <a:srcRect b="35798" l="0" r="44233" t="0"/>
          <a:stretch/>
        </p:blipFill>
        <p:spPr>
          <a:xfrm>
            <a:off x="731975" y="3018500"/>
            <a:ext cx="1763500" cy="602950"/>
          </a:xfrm>
          <a:prstGeom prst="rect">
            <a:avLst/>
          </a:prstGeom>
          <a:noFill/>
          <a:ln>
            <a:noFill/>
          </a:ln>
        </p:spPr>
      </p:pic>
      <p:pic>
        <p:nvPicPr>
          <p:cNvPr id="1301" name="Google Shape;1301;p161"/>
          <p:cNvPicPr preferRelativeResize="0"/>
          <p:nvPr/>
        </p:nvPicPr>
        <p:blipFill>
          <a:blip r:embed="rId4">
            <a:alphaModFix/>
          </a:blip>
          <a:stretch>
            <a:fillRect/>
          </a:stretch>
        </p:blipFill>
        <p:spPr>
          <a:xfrm>
            <a:off x="731975" y="1361875"/>
            <a:ext cx="3609675" cy="1754700"/>
          </a:xfrm>
          <a:prstGeom prst="rect">
            <a:avLst/>
          </a:prstGeom>
          <a:noFill/>
          <a:ln>
            <a:noFill/>
          </a:ln>
        </p:spPr>
      </p:pic>
      <p:sp>
        <p:nvSpPr>
          <p:cNvPr id="1302" name="Google Shape;1302;p161"/>
          <p:cNvSpPr txBox="1"/>
          <p:nvPr/>
        </p:nvSpPr>
        <p:spPr>
          <a:xfrm>
            <a:off x="731975" y="3781350"/>
            <a:ext cx="6473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Calibri"/>
                <a:ea typeface="Calibri"/>
                <a:cs typeface="Calibri"/>
                <a:sym typeface="Calibri"/>
              </a:rPr>
              <a:t>We initialize and get the values from the sequence using the </a:t>
            </a:r>
            <a:r>
              <a:rPr b="1" lang="en-GB" sz="1500">
                <a:latin typeface="Calibri"/>
                <a:ea typeface="Calibri"/>
                <a:cs typeface="Calibri"/>
                <a:sym typeface="Calibri"/>
              </a:rPr>
              <a:t>SEQUENCE_NAME.nextval -&gt; Increments the sequence and return the value</a:t>
            </a:r>
            <a:endParaRPr b="1" sz="1500">
              <a:latin typeface="Calibri"/>
              <a:ea typeface="Calibri"/>
              <a:cs typeface="Calibri"/>
              <a:sym typeface="Calibri"/>
            </a:endParaRPr>
          </a:p>
          <a:p>
            <a:pPr indent="0" lvl="0" marL="0" rtl="0" algn="l">
              <a:spcBef>
                <a:spcPts val="0"/>
              </a:spcBef>
              <a:spcAft>
                <a:spcPts val="0"/>
              </a:spcAft>
              <a:buNone/>
            </a:pPr>
            <a:r>
              <a:rPr b="1" lang="en-GB" sz="1500">
                <a:latin typeface="Calibri"/>
                <a:ea typeface="Calibri"/>
                <a:cs typeface="Calibri"/>
                <a:sym typeface="Calibri"/>
              </a:rPr>
              <a:t>SEQUENCE_Name.currval -&gt; returns the latest value in sequence</a:t>
            </a:r>
            <a:endParaRPr b="1" sz="1500">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62"/>
          <p:cNvSpPr txBox="1"/>
          <p:nvPr>
            <p:ph idx="1" type="body"/>
          </p:nvPr>
        </p:nvSpPr>
        <p:spPr>
          <a:xfrm>
            <a:off x="819150" y="1689075"/>
            <a:ext cx="7505700" cy="27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OUTPUT : Passenger Table</a:t>
            </a:r>
            <a:endParaRPr b="1" sz="1700"/>
          </a:p>
          <a:p>
            <a:pPr indent="0" lvl="0" marL="0" rtl="0" algn="l">
              <a:spcBef>
                <a:spcPts val="1200"/>
              </a:spcBef>
              <a:spcAft>
                <a:spcPts val="1200"/>
              </a:spcAft>
              <a:buNone/>
            </a:pPr>
            <a:r>
              <a:t/>
            </a:r>
            <a:endParaRPr b="1" sz="1700"/>
          </a:p>
        </p:txBody>
      </p:sp>
      <p:pic>
        <p:nvPicPr>
          <p:cNvPr id="1308" name="Google Shape;1308;p162"/>
          <p:cNvPicPr preferRelativeResize="0"/>
          <p:nvPr/>
        </p:nvPicPr>
        <p:blipFill rotWithShape="1">
          <a:blip r:embed="rId3">
            <a:alphaModFix/>
          </a:blip>
          <a:srcRect b="0" l="0" r="7518" t="0"/>
          <a:stretch/>
        </p:blipFill>
        <p:spPr>
          <a:xfrm>
            <a:off x="343875" y="286975"/>
            <a:ext cx="8456249" cy="1271325"/>
          </a:xfrm>
          <a:prstGeom prst="rect">
            <a:avLst/>
          </a:prstGeom>
          <a:noFill/>
          <a:ln>
            <a:noFill/>
          </a:ln>
        </p:spPr>
      </p:pic>
      <p:pic>
        <p:nvPicPr>
          <p:cNvPr id="1309" name="Google Shape;1309;p162"/>
          <p:cNvPicPr preferRelativeResize="0"/>
          <p:nvPr/>
        </p:nvPicPr>
        <p:blipFill>
          <a:blip r:embed="rId4">
            <a:alphaModFix/>
          </a:blip>
          <a:stretch>
            <a:fillRect/>
          </a:stretch>
        </p:blipFill>
        <p:spPr>
          <a:xfrm>
            <a:off x="819138" y="2118588"/>
            <a:ext cx="4162425" cy="2409825"/>
          </a:xfrm>
          <a:prstGeom prst="rect">
            <a:avLst/>
          </a:prstGeom>
          <a:noFill/>
          <a:ln>
            <a:noFill/>
          </a:ln>
        </p:spPr>
      </p:pic>
      <p:sp>
        <p:nvSpPr>
          <p:cNvPr id="1310" name="Google Shape;1310;p162"/>
          <p:cNvSpPr txBox="1"/>
          <p:nvPr/>
        </p:nvSpPr>
        <p:spPr>
          <a:xfrm>
            <a:off x="6189600" y="2288400"/>
            <a:ext cx="1776300" cy="3693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P_ID Generator Sequence</a:t>
            </a:r>
            <a:endParaRPr sz="1200">
              <a:latin typeface="Calibri"/>
              <a:ea typeface="Calibri"/>
              <a:cs typeface="Calibri"/>
              <a:sym typeface="Calibri"/>
            </a:endParaRPr>
          </a:p>
        </p:txBody>
      </p:sp>
      <p:cxnSp>
        <p:nvCxnSpPr>
          <p:cNvPr id="1311" name="Google Shape;1311;p162"/>
          <p:cNvCxnSpPr>
            <a:stCxn id="1310" idx="0"/>
          </p:cNvCxnSpPr>
          <p:nvPr/>
        </p:nvCxnSpPr>
        <p:spPr>
          <a:xfrm rot="10800000">
            <a:off x="6712650" y="1525800"/>
            <a:ext cx="365100" cy="762600"/>
          </a:xfrm>
          <a:prstGeom prst="straightConnector1">
            <a:avLst/>
          </a:prstGeom>
          <a:noFill/>
          <a:ln cap="flat" cmpd="sng" w="9525">
            <a:solidFill>
              <a:schemeClr val="dk2"/>
            </a:solidFill>
            <a:prstDash val="solid"/>
            <a:round/>
            <a:headEnd len="med" w="med" type="none"/>
            <a:tailEnd len="med" w="med" type="triangle"/>
          </a:ln>
        </p:spPr>
      </p:cxnSp>
      <p:cxnSp>
        <p:nvCxnSpPr>
          <p:cNvPr id="1312" name="Google Shape;1312;p162"/>
          <p:cNvCxnSpPr/>
          <p:nvPr/>
        </p:nvCxnSpPr>
        <p:spPr>
          <a:xfrm>
            <a:off x="6165150" y="1471300"/>
            <a:ext cx="1460100" cy="0"/>
          </a:xfrm>
          <a:prstGeom prst="straightConnector1">
            <a:avLst/>
          </a:prstGeom>
          <a:noFill/>
          <a:ln cap="flat" cmpd="sng" w="19050">
            <a:solidFill>
              <a:srgbClr val="0000FF"/>
            </a:solidFill>
            <a:prstDash val="solid"/>
            <a:round/>
            <a:headEnd len="med" w="med" type="none"/>
            <a:tailEnd len="med" w="med" type="none"/>
          </a:ln>
        </p:spPr>
      </p:cxnSp>
      <p:sp>
        <p:nvSpPr>
          <p:cNvPr id="1313" name="Google Shape;1313;p162"/>
          <p:cNvSpPr/>
          <p:nvPr/>
        </p:nvSpPr>
        <p:spPr>
          <a:xfrm>
            <a:off x="708325" y="2233925"/>
            <a:ext cx="751800" cy="232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63"/>
          <p:cNvSpPr txBox="1"/>
          <p:nvPr>
            <p:ph idx="1" type="body"/>
          </p:nvPr>
        </p:nvSpPr>
        <p:spPr>
          <a:xfrm>
            <a:off x="819150" y="283325"/>
            <a:ext cx="7505700" cy="56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rgbClr val="000000"/>
                </a:solidFill>
                <a:latin typeface="Arial"/>
                <a:ea typeface="Arial"/>
                <a:cs typeface="Arial"/>
                <a:sym typeface="Arial"/>
              </a:rPr>
              <a:t>TICKET_NO_GENERATOR : Generates Unique Ticket No starting from Start Value = 1000</a:t>
            </a:r>
            <a:endParaRPr/>
          </a:p>
        </p:txBody>
      </p:sp>
      <p:pic>
        <p:nvPicPr>
          <p:cNvPr id="1319" name="Google Shape;1319;p163"/>
          <p:cNvPicPr preferRelativeResize="0"/>
          <p:nvPr/>
        </p:nvPicPr>
        <p:blipFill rotWithShape="1">
          <a:blip r:embed="rId3">
            <a:alphaModFix/>
          </a:blip>
          <a:srcRect b="37075" l="0" r="0" t="25741"/>
          <a:stretch/>
        </p:blipFill>
        <p:spPr>
          <a:xfrm>
            <a:off x="666350" y="2161150"/>
            <a:ext cx="1743075" cy="283325"/>
          </a:xfrm>
          <a:prstGeom prst="rect">
            <a:avLst/>
          </a:prstGeom>
          <a:noFill/>
          <a:ln>
            <a:noFill/>
          </a:ln>
        </p:spPr>
      </p:pic>
      <p:pic>
        <p:nvPicPr>
          <p:cNvPr id="1320" name="Google Shape;1320;p163"/>
          <p:cNvPicPr preferRelativeResize="0"/>
          <p:nvPr/>
        </p:nvPicPr>
        <p:blipFill rotWithShape="1">
          <a:blip r:embed="rId4">
            <a:alphaModFix/>
          </a:blip>
          <a:srcRect b="0" l="0" r="2893" t="0"/>
          <a:stretch/>
        </p:blipFill>
        <p:spPr>
          <a:xfrm>
            <a:off x="666350" y="3650575"/>
            <a:ext cx="7658499" cy="1143000"/>
          </a:xfrm>
          <a:prstGeom prst="rect">
            <a:avLst/>
          </a:prstGeom>
          <a:noFill/>
          <a:ln>
            <a:noFill/>
          </a:ln>
        </p:spPr>
      </p:pic>
      <p:pic>
        <p:nvPicPr>
          <p:cNvPr id="1321" name="Google Shape;1321;p163"/>
          <p:cNvPicPr preferRelativeResize="0"/>
          <p:nvPr/>
        </p:nvPicPr>
        <p:blipFill>
          <a:blip r:embed="rId5">
            <a:alphaModFix/>
          </a:blip>
          <a:stretch>
            <a:fillRect/>
          </a:stretch>
        </p:blipFill>
        <p:spPr>
          <a:xfrm>
            <a:off x="3781300" y="1585913"/>
            <a:ext cx="4921525" cy="1971675"/>
          </a:xfrm>
          <a:prstGeom prst="rect">
            <a:avLst/>
          </a:prstGeom>
          <a:noFill/>
          <a:ln>
            <a:noFill/>
          </a:ln>
        </p:spPr>
      </p:pic>
      <p:sp>
        <p:nvSpPr>
          <p:cNvPr id="1322" name="Google Shape;1322;p163"/>
          <p:cNvSpPr txBox="1"/>
          <p:nvPr/>
        </p:nvSpPr>
        <p:spPr>
          <a:xfrm>
            <a:off x="3781300" y="1113950"/>
            <a:ext cx="226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OUTPUT: Tickets  Table</a:t>
            </a:r>
            <a:endParaRPr b="1" sz="1600">
              <a:latin typeface="Calibri"/>
              <a:ea typeface="Calibri"/>
              <a:cs typeface="Calibri"/>
              <a:sym typeface="Calibri"/>
            </a:endParaRPr>
          </a:p>
        </p:txBody>
      </p:sp>
      <p:cxnSp>
        <p:nvCxnSpPr>
          <p:cNvPr id="1323" name="Google Shape;1323;p163"/>
          <p:cNvCxnSpPr>
            <a:stCxn id="1324" idx="0"/>
            <a:endCxn id="1321" idx="1"/>
          </p:cNvCxnSpPr>
          <p:nvPr/>
        </p:nvCxnSpPr>
        <p:spPr>
          <a:xfrm flipH="1" rot="10800000">
            <a:off x="2549675" y="2571650"/>
            <a:ext cx="1231500" cy="595500"/>
          </a:xfrm>
          <a:prstGeom prst="straightConnector1">
            <a:avLst/>
          </a:prstGeom>
          <a:noFill/>
          <a:ln cap="flat" cmpd="sng" w="9525">
            <a:solidFill>
              <a:schemeClr val="dk2"/>
            </a:solidFill>
            <a:prstDash val="solid"/>
            <a:round/>
            <a:headEnd len="med" w="med" type="none"/>
            <a:tailEnd len="med" w="med" type="triangle"/>
          </a:ln>
        </p:spPr>
      </p:cxnSp>
      <p:sp>
        <p:nvSpPr>
          <p:cNvPr id="1324" name="Google Shape;1324;p163"/>
          <p:cNvSpPr txBox="1"/>
          <p:nvPr/>
        </p:nvSpPr>
        <p:spPr>
          <a:xfrm>
            <a:off x="1678175" y="3167150"/>
            <a:ext cx="1743000" cy="4002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Generated Ticket No</a:t>
            </a:r>
            <a:endParaRPr>
              <a:latin typeface="Calibri"/>
              <a:ea typeface="Calibri"/>
              <a:cs typeface="Calibri"/>
              <a:sym typeface="Calibri"/>
            </a:endParaRPr>
          </a:p>
        </p:txBody>
      </p:sp>
      <p:cxnSp>
        <p:nvCxnSpPr>
          <p:cNvPr id="1325" name="Google Shape;1325;p163"/>
          <p:cNvCxnSpPr>
            <a:stCxn id="1324" idx="2"/>
          </p:cNvCxnSpPr>
          <p:nvPr/>
        </p:nvCxnSpPr>
        <p:spPr>
          <a:xfrm>
            <a:off x="2549675" y="3567350"/>
            <a:ext cx="1308000" cy="225000"/>
          </a:xfrm>
          <a:prstGeom prst="straightConnector1">
            <a:avLst/>
          </a:prstGeom>
          <a:noFill/>
          <a:ln cap="flat" cmpd="sng" w="9525">
            <a:solidFill>
              <a:schemeClr val="dk2"/>
            </a:solidFill>
            <a:prstDash val="solid"/>
            <a:round/>
            <a:headEnd len="med" w="med" type="none"/>
            <a:tailEnd len="med" w="med" type="triangle"/>
          </a:ln>
        </p:spPr>
      </p:cxnSp>
      <p:sp>
        <p:nvSpPr>
          <p:cNvPr id="1326" name="Google Shape;1326;p163"/>
          <p:cNvSpPr/>
          <p:nvPr/>
        </p:nvSpPr>
        <p:spPr>
          <a:xfrm>
            <a:off x="3803150" y="1569200"/>
            <a:ext cx="849900" cy="20595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7" name="Google Shape;1327;p163"/>
          <p:cNvCxnSpPr/>
          <p:nvPr/>
        </p:nvCxnSpPr>
        <p:spPr>
          <a:xfrm>
            <a:off x="2855075" y="3977500"/>
            <a:ext cx="2124900" cy="0"/>
          </a:xfrm>
          <a:prstGeom prst="straightConnector1">
            <a:avLst/>
          </a:prstGeom>
          <a:noFill/>
          <a:ln cap="flat" cmpd="sng" w="19050">
            <a:solidFill>
              <a:srgbClr val="4A86E8"/>
            </a:solidFill>
            <a:prstDash val="solid"/>
            <a:round/>
            <a:headEnd len="med" w="med" type="none"/>
            <a:tailEnd len="med" w="med" type="none"/>
          </a:ln>
        </p:spPr>
      </p:cxnSp>
      <p:pic>
        <p:nvPicPr>
          <p:cNvPr id="1328" name="Google Shape;1328;p163"/>
          <p:cNvPicPr preferRelativeResize="0"/>
          <p:nvPr/>
        </p:nvPicPr>
        <p:blipFill>
          <a:blip r:embed="rId6">
            <a:alphaModFix/>
          </a:blip>
          <a:stretch>
            <a:fillRect/>
          </a:stretch>
        </p:blipFill>
        <p:spPr>
          <a:xfrm>
            <a:off x="666350" y="764238"/>
            <a:ext cx="3105150" cy="13239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64"/>
          <p:cNvSpPr txBox="1"/>
          <p:nvPr>
            <p:ph type="title"/>
          </p:nvPr>
        </p:nvSpPr>
        <p:spPr>
          <a:xfrm>
            <a:off x="819150" y="0"/>
            <a:ext cx="7505700" cy="95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ALTER SEQUENCE</a:t>
            </a:r>
            <a:endParaRPr b="1" i="1" u="sng">
              <a:solidFill>
                <a:srgbClr val="980000"/>
              </a:solidFill>
            </a:endParaRPr>
          </a:p>
        </p:txBody>
      </p:sp>
      <p:sp>
        <p:nvSpPr>
          <p:cNvPr id="1334" name="Google Shape;1334;p164"/>
          <p:cNvSpPr txBox="1"/>
          <p:nvPr>
            <p:ph idx="1" type="body"/>
          </p:nvPr>
        </p:nvSpPr>
        <p:spPr>
          <a:xfrm>
            <a:off x="394175" y="639575"/>
            <a:ext cx="4177800" cy="3457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A sequence can be altered and following properties can be changed:</a:t>
            </a:r>
            <a:endParaRPr b="1"/>
          </a:p>
          <a:p>
            <a:pPr indent="-311150" lvl="0" marL="457200" rtl="0" algn="l">
              <a:spcBef>
                <a:spcPts val="1200"/>
              </a:spcBef>
              <a:spcAft>
                <a:spcPts val="0"/>
              </a:spcAft>
              <a:buSzPts val="1300"/>
              <a:buChar char="●"/>
            </a:pPr>
            <a:r>
              <a:rPr b="1" lang="en-GB"/>
              <a:t>Increment by</a:t>
            </a:r>
            <a:endParaRPr b="1"/>
          </a:p>
          <a:p>
            <a:pPr indent="-311150" lvl="0" marL="457200" rtl="0" algn="l">
              <a:spcBef>
                <a:spcPts val="0"/>
              </a:spcBef>
              <a:spcAft>
                <a:spcPts val="0"/>
              </a:spcAft>
              <a:buSzPts val="1300"/>
              <a:buChar char="●"/>
            </a:pPr>
            <a:r>
              <a:rPr b="1" lang="en-GB"/>
              <a:t>Max Value</a:t>
            </a:r>
            <a:endParaRPr b="1"/>
          </a:p>
          <a:p>
            <a:pPr indent="-311150" lvl="0" marL="457200" rtl="0" algn="l">
              <a:spcBef>
                <a:spcPts val="0"/>
              </a:spcBef>
              <a:spcAft>
                <a:spcPts val="0"/>
              </a:spcAft>
              <a:buSzPts val="1300"/>
              <a:buChar char="●"/>
            </a:pPr>
            <a:r>
              <a:rPr b="1" lang="en-GB"/>
              <a:t>Min Value</a:t>
            </a:r>
            <a:endParaRPr b="1"/>
          </a:p>
          <a:p>
            <a:pPr indent="-311150" lvl="0" marL="457200" rtl="0" algn="l">
              <a:spcBef>
                <a:spcPts val="0"/>
              </a:spcBef>
              <a:spcAft>
                <a:spcPts val="0"/>
              </a:spcAft>
              <a:buSzPts val="1300"/>
              <a:buChar char="●"/>
            </a:pPr>
            <a:r>
              <a:rPr b="1" lang="en-GB"/>
              <a:t>Order</a:t>
            </a:r>
            <a:endParaRPr b="1"/>
          </a:p>
          <a:p>
            <a:pPr indent="-311150" lvl="0" marL="457200" rtl="0" algn="l">
              <a:spcBef>
                <a:spcPts val="0"/>
              </a:spcBef>
              <a:spcAft>
                <a:spcPts val="0"/>
              </a:spcAft>
              <a:buSzPts val="1300"/>
              <a:buChar char="●"/>
            </a:pPr>
            <a:r>
              <a:rPr b="1" lang="en-GB"/>
              <a:t>CACHE</a:t>
            </a:r>
            <a:endParaRPr b="1"/>
          </a:p>
          <a:p>
            <a:pPr indent="-311150" lvl="0" marL="457200" rtl="0" algn="l">
              <a:spcBef>
                <a:spcPts val="0"/>
              </a:spcBef>
              <a:spcAft>
                <a:spcPts val="0"/>
              </a:spcAft>
              <a:buSzPts val="1300"/>
              <a:buChar char="●"/>
            </a:pPr>
            <a:r>
              <a:rPr b="1" lang="en-GB"/>
              <a:t>CYCLE</a:t>
            </a:r>
            <a:endParaRPr b="1"/>
          </a:p>
          <a:p>
            <a:pPr indent="0" lvl="0" marL="0" rtl="0" algn="l">
              <a:lnSpc>
                <a:spcPct val="100000"/>
              </a:lnSpc>
              <a:spcBef>
                <a:spcPts val="1200"/>
              </a:spcBef>
              <a:spcAft>
                <a:spcPts val="0"/>
              </a:spcAft>
              <a:buNone/>
            </a:pPr>
            <a:r>
              <a:rPr lang="en-GB"/>
              <a:t>Altering sequence only affects, the future values  in the sequence</a:t>
            </a:r>
            <a:endParaRPr/>
          </a:p>
          <a:p>
            <a:pPr indent="0" lvl="0" marL="0" rtl="0" algn="l">
              <a:lnSpc>
                <a:spcPct val="100000"/>
              </a:lnSpc>
              <a:spcBef>
                <a:spcPts val="1200"/>
              </a:spcBef>
              <a:spcAft>
                <a:spcPts val="0"/>
              </a:spcAft>
              <a:buNone/>
            </a:pPr>
            <a:r>
              <a:rPr lang="en-GB"/>
              <a:t>EX: we want to </a:t>
            </a:r>
            <a:r>
              <a:rPr b="1" lang="en-GB"/>
              <a:t>skip a P_ID</a:t>
            </a:r>
            <a:r>
              <a:rPr lang="en-GB"/>
              <a:t>  by changing the increment </a:t>
            </a:r>
            <a:r>
              <a:rPr b="1" lang="en-GB"/>
              <a:t>factor to 2</a:t>
            </a:r>
            <a:r>
              <a:rPr lang="en-GB"/>
              <a:t> </a:t>
            </a:r>
            <a:r>
              <a:rPr b="1" lang="en-GB"/>
              <a:t>(earlier was 1)</a:t>
            </a:r>
            <a:endParaRPr b="1"/>
          </a:p>
          <a:p>
            <a:pPr indent="0" lvl="0" marL="0" rtl="0" algn="l">
              <a:spcBef>
                <a:spcPts val="1200"/>
              </a:spcBef>
              <a:spcAft>
                <a:spcPts val="1200"/>
              </a:spcAft>
              <a:buNone/>
            </a:pPr>
            <a:r>
              <a:t/>
            </a:r>
            <a:endParaRPr/>
          </a:p>
        </p:txBody>
      </p:sp>
      <p:pic>
        <p:nvPicPr>
          <p:cNvPr id="1335" name="Google Shape;1335;p164"/>
          <p:cNvPicPr preferRelativeResize="0"/>
          <p:nvPr/>
        </p:nvPicPr>
        <p:blipFill rotWithShape="1">
          <a:blip r:embed="rId3">
            <a:alphaModFix/>
          </a:blip>
          <a:srcRect b="24272" l="0" r="0" t="24431"/>
          <a:stretch/>
        </p:blipFill>
        <p:spPr>
          <a:xfrm>
            <a:off x="394175" y="3596075"/>
            <a:ext cx="3471175" cy="207050"/>
          </a:xfrm>
          <a:prstGeom prst="rect">
            <a:avLst/>
          </a:prstGeom>
          <a:noFill/>
          <a:ln>
            <a:noFill/>
          </a:ln>
        </p:spPr>
      </p:pic>
      <p:pic>
        <p:nvPicPr>
          <p:cNvPr id="1336" name="Google Shape;1336;p164"/>
          <p:cNvPicPr preferRelativeResize="0"/>
          <p:nvPr/>
        </p:nvPicPr>
        <p:blipFill rotWithShape="1">
          <a:blip r:embed="rId4">
            <a:alphaModFix/>
          </a:blip>
          <a:srcRect b="0" l="0" r="8525" t="0"/>
          <a:stretch/>
        </p:blipFill>
        <p:spPr>
          <a:xfrm>
            <a:off x="394175" y="4380600"/>
            <a:ext cx="8085450" cy="399650"/>
          </a:xfrm>
          <a:prstGeom prst="rect">
            <a:avLst/>
          </a:prstGeom>
          <a:noFill/>
          <a:ln>
            <a:noFill/>
          </a:ln>
        </p:spPr>
      </p:pic>
      <p:sp>
        <p:nvSpPr>
          <p:cNvPr id="1337" name="Google Shape;1337;p164"/>
          <p:cNvSpPr txBox="1"/>
          <p:nvPr/>
        </p:nvSpPr>
        <p:spPr>
          <a:xfrm>
            <a:off x="4441200" y="1331000"/>
            <a:ext cx="241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Calibri"/>
                <a:ea typeface="Calibri"/>
                <a:cs typeface="Calibri"/>
                <a:sym typeface="Calibri"/>
              </a:rPr>
              <a:t>OUTPUT: Passenger Table</a:t>
            </a:r>
            <a:endParaRPr b="1" sz="1600">
              <a:latin typeface="Calibri"/>
              <a:ea typeface="Calibri"/>
              <a:cs typeface="Calibri"/>
              <a:sym typeface="Calibri"/>
            </a:endParaRPr>
          </a:p>
        </p:txBody>
      </p:sp>
      <p:pic>
        <p:nvPicPr>
          <p:cNvPr id="1338" name="Google Shape;1338;p164"/>
          <p:cNvPicPr preferRelativeResize="0"/>
          <p:nvPr/>
        </p:nvPicPr>
        <p:blipFill>
          <a:blip r:embed="rId5">
            <a:alphaModFix/>
          </a:blip>
          <a:stretch>
            <a:fillRect/>
          </a:stretch>
        </p:blipFill>
        <p:spPr>
          <a:xfrm>
            <a:off x="4441200" y="1823575"/>
            <a:ext cx="4229100" cy="2495550"/>
          </a:xfrm>
          <a:prstGeom prst="rect">
            <a:avLst/>
          </a:prstGeom>
          <a:noFill/>
          <a:ln>
            <a:noFill/>
          </a:ln>
        </p:spPr>
      </p:pic>
      <p:sp>
        <p:nvSpPr>
          <p:cNvPr id="1339" name="Google Shape;1339;p164"/>
          <p:cNvSpPr txBox="1"/>
          <p:nvPr/>
        </p:nvSpPr>
        <p:spPr>
          <a:xfrm>
            <a:off x="1772850" y="3922513"/>
            <a:ext cx="2092500" cy="4926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Calibri"/>
                <a:ea typeface="Calibri"/>
                <a:cs typeface="Calibri"/>
                <a:sym typeface="Calibri"/>
              </a:rPr>
              <a:t>Generating P_ID  from Altered Sequence</a:t>
            </a:r>
            <a:endParaRPr sz="1000">
              <a:latin typeface="Calibri"/>
              <a:ea typeface="Calibri"/>
              <a:cs typeface="Calibri"/>
              <a:sym typeface="Calibri"/>
            </a:endParaRPr>
          </a:p>
        </p:txBody>
      </p:sp>
      <p:cxnSp>
        <p:nvCxnSpPr>
          <p:cNvPr id="1340" name="Google Shape;1340;p164"/>
          <p:cNvCxnSpPr>
            <a:endCxn id="1341" idx="1"/>
          </p:cNvCxnSpPr>
          <p:nvPr/>
        </p:nvCxnSpPr>
        <p:spPr>
          <a:xfrm flipH="1" rot="10800000">
            <a:off x="3890300" y="4001275"/>
            <a:ext cx="468600" cy="96000"/>
          </a:xfrm>
          <a:prstGeom prst="straightConnector1">
            <a:avLst/>
          </a:prstGeom>
          <a:noFill/>
          <a:ln cap="flat" cmpd="sng" w="9525">
            <a:solidFill>
              <a:schemeClr val="dk2"/>
            </a:solidFill>
            <a:prstDash val="solid"/>
            <a:round/>
            <a:headEnd len="med" w="med" type="none"/>
            <a:tailEnd len="med" w="med" type="triangle"/>
          </a:ln>
        </p:spPr>
      </p:cxnSp>
      <p:cxnSp>
        <p:nvCxnSpPr>
          <p:cNvPr id="1342" name="Google Shape;1342;p164"/>
          <p:cNvCxnSpPr/>
          <p:nvPr/>
        </p:nvCxnSpPr>
        <p:spPr>
          <a:xfrm>
            <a:off x="3901225" y="4108250"/>
            <a:ext cx="1089600" cy="315900"/>
          </a:xfrm>
          <a:prstGeom prst="straightConnector1">
            <a:avLst/>
          </a:prstGeom>
          <a:noFill/>
          <a:ln cap="flat" cmpd="sng" w="9525">
            <a:solidFill>
              <a:schemeClr val="dk2"/>
            </a:solidFill>
            <a:prstDash val="solid"/>
            <a:round/>
            <a:headEnd len="med" w="med" type="none"/>
            <a:tailEnd len="med" w="med" type="triangle"/>
          </a:ln>
        </p:spPr>
      </p:cxnSp>
      <p:cxnSp>
        <p:nvCxnSpPr>
          <p:cNvPr id="1343" name="Google Shape;1343;p164"/>
          <p:cNvCxnSpPr/>
          <p:nvPr/>
        </p:nvCxnSpPr>
        <p:spPr>
          <a:xfrm flipH="1" rot="10800000">
            <a:off x="4783875" y="4575025"/>
            <a:ext cx="1384200" cy="10800"/>
          </a:xfrm>
          <a:prstGeom prst="straightConnector1">
            <a:avLst/>
          </a:prstGeom>
          <a:noFill/>
          <a:ln cap="flat" cmpd="sng" w="19050">
            <a:solidFill>
              <a:srgbClr val="0000FF"/>
            </a:solidFill>
            <a:prstDash val="solid"/>
            <a:round/>
            <a:headEnd len="med" w="med" type="none"/>
            <a:tailEnd len="med" w="med" type="none"/>
          </a:ln>
        </p:spPr>
      </p:cxnSp>
      <p:sp>
        <p:nvSpPr>
          <p:cNvPr id="1341" name="Google Shape;1341;p164"/>
          <p:cNvSpPr/>
          <p:nvPr/>
        </p:nvSpPr>
        <p:spPr>
          <a:xfrm>
            <a:off x="4358900" y="3683275"/>
            <a:ext cx="631800" cy="6360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819150" y="3977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sz="3288" u="sng">
                <a:solidFill>
                  <a:srgbClr val="980000"/>
                </a:solidFill>
                <a:latin typeface="Montserrat"/>
                <a:ea typeface="Montserrat"/>
                <a:cs typeface="Montserrat"/>
                <a:sym typeface="Montserrat"/>
              </a:rPr>
              <a:t>CANCELLATION TAB</a:t>
            </a:r>
            <a:r>
              <a:rPr b="1" i="1" lang="en-GB" sz="3288" u="sng">
                <a:solidFill>
                  <a:srgbClr val="980000"/>
                </a:solidFill>
                <a:latin typeface="Montserrat"/>
                <a:ea typeface="Montserrat"/>
                <a:cs typeface="Montserrat"/>
                <a:sym typeface="Montserrat"/>
              </a:rPr>
              <a:t>LE</a:t>
            </a:r>
            <a:endParaRPr b="1" i="1" sz="3288" u="sng">
              <a:solidFill>
                <a:srgbClr val="98000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61" name="Google Shape;361;p39"/>
          <p:cNvSpPr txBox="1"/>
          <p:nvPr>
            <p:ph idx="1" type="body"/>
          </p:nvPr>
        </p:nvSpPr>
        <p:spPr>
          <a:xfrm>
            <a:off x="819150" y="1253875"/>
            <a:ext cx="75057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1600">
                <a:solidFill>
                  <a:srgbClr val="222222"/>
                </a:solidFill>
                <a:latin typeface="Lato"/>
                <a:ea typeface="Lato"/>
                <a:cs typeface="Lato"/>
                <a:sym typeface="Lato"/>
              </a:rPr>
              <a:t>Cancellation Table:  It used to sketches all reserved  ticket with their required attributes like status of booked ticket , date of booking ,  no of seats,  and their contact details.</a:t>
            </a:r>
            <a:endParaRPr b="1" sz="1600">
              <a:solidFill>
                <a:srgbClr val="222222"/>
              </a:solidFill>
              <a:latin typeface="Lato"/>
              <a:ea typeface="Lato"/>
              <a:cs typeface="Lato"/>
              <a:sym typeface="Lato"/>
            </a:endParaRPr>
          </a:p>
          <a:p>
            <a:pPr indent="0" lvl="0" marL="0" rtl="0" algn="ctr">
              <a:spcBef>
                <a:spcPts val="1200"/>
              </a:spcBef>
              <a:spcAft>
                <a:spcPts val="0"/>
              </a:spcAft>
              <a:buNone/>
            </a:pPr>
            <a:r>
              <a:rPr b="1" lang="en-GB" sz="1800" u="sng">
                <a:solidFill>
                  <a:srgbClr val="222222"/>
                </a:solidFill>
                <a:latin typeface="Lato"/>
                <a:ea typeface="Lato"/>
                <a:cs typeface="Lato"/>
                <a:sym typeface="Lato"/>
              </a:rPr>
              <a:t>ATTRIBUTE</a:t>
            </a:r>
            <a:endParaRPr b="1" sz="1800" u="sng">
              <a:solidFill>
                <a:srgbClr val="222222"/>
              </a:solidFill>
              <a:latin typeface="Lato"/>
              <a:ea typeface="Lato"/>
              <a:cs typeface="Lato"/>
              <a:sym typeface="Lato"/>
            </a:endParaRPr>
          </a:p>
          <a:p>
            <a:pPr indent="-329882" lvl="0" marL="457200" rtl="0" algn="l">
              <a:spcBef>
                <a:spcPts val="1200"/>
              </a:spcBef>
              <a:spcAft>
                <a:spcPts val="0"/>
              </a:spcAft>
              <a:buClr>
                <a:srgbClr val="222222"/>
              </a:buClr>
              <a:buSzPct val="100000"/>
              <a:buFont typeface="Lato"/>
              <a:buAutoNum type="arabicPeriod"/>
            </a:pPr>
            <a:r>
              <a:rPr b="1" lang="en-GB" sz="1724">
                <a:solidFill>
                  <a:srgbClr val="222222"/>
                </a:solidFill>
                <a:latin typeface="Lato"/>
                <a:ea typeface="Lato"/>
                <a:cs typeface="Lato"/>
                <a:sym typeface="Lato"/>
              </a:rPr>
              <a:t>PNR_NO : Passenger Name Record. FK references Passenger Table</a:t>
            </a:r>
            <a:endParaRPr b="1" sz="1724">
              <a:solidFill>
                <a:srgbClr val="222222"/>
              </a:solidFill>
              <a:latin typeface="Lato"/>
              <a:ea typeface="Lato"/>
              <a:cs typeface="Lato"/>
              <a:sym typeface="Lato"/>
            </a:endParaRPr>
          </a:p>
          <a:p>
            <a:pPr indent="-329882" lvl="0" marL="457200" rtl="0" algn="l">
              <a:spcBef>
                <a:spcPts val="0"/>
              </a:spcBef>
              <a:spcAft>
                <a:spcPts val="0"/>
              </a:spcAft>
              <a:buClr>
                <a:srgbClr val="222222"/>
              </a:buClr>
              <a:buSzPct val="100000"/>
              <a:buFont typeface="Lato"/>
              <a:buAutoNum type="arabicPeriod"/>
            </a:pPr>
            <a:r>
              <a:rPr b="1" lang="en-GB" sz="1724">
                <a:solidFill>
                  <a:srgbClr val="222222"/>
                </a:solidFill>
                <a:latin typeface="Lato"/>
                <a:ea typeface="Lato"/>
                <a:cs typeface="Lato"/>
                <a:sym typeface="Lato"/>
              </a:rPr>
              <a:t>Journey_Date :  </a:t>
            </a:r>
            <a:endParaRPr b="1" sz="1724">
              <a:solidFill>
                <a:srgbClr val="222222"/>
              </a:solidFill>
              <a:latin typeface="Lato"/>
              <a:ea typeface="Lato"/>
              <a:cs typeface="Lato"/>
              <a:sym typeface="Lato"/>
            </a:endParaRPr>
          </a:p>
          <a:p>
            <a:pPr indent="-329882" lvl="0" marL="457200" rtl="0" algn="l">
              <a:spcBef>
                <a:spcPts val="0"/>
              </a:spcBef>
              <a:spcAft>
                <a:spcPts val="0"/>
              </a:spcAft>
              <a:buClr>
                <a:srgbClr val="222222"/>
              </a:buClr>
              <a:buSzPct val="100000"/>
              <a:buFont typeface="Lato"/>
              <a:buAutoNum type="arabicPeriod"/>
            </a:pPr>
            <a:r>
              <a:rPr b="1" lang="en-GB" sz="1724">
                <a:solidFill>
                  <a:srgbClr val="222222"/>
                </a:solidFill>
                <a:latin typeface="Lato"/>
                <a:ea typeface="Lato"/>
                <a:cs typeface="Lato"/>
                <a:sym typeface="Lato"/>
              </a:rPr>
              <a:t>No_of_seats : Explain This</a:t>
            </a:r>
            <a:endParaRPr b="1" sz="1724">
              <a:solidFill>
                <a:srgbClr val="222222"/>
              </a:solidFill>
              <a:latin typeface="Lato"/>
              <a:ea typeface="Lato"/>
              <a:cs typeface="Lato"/>
              <a:sym typeface="Lato"/>
            </a:endParaRPr>
          </a:p>
          <a:p>
            <a:pPr indent="-329882" lvl="0" marL="457200" rtl="0" algn="l">
              <a:spcBef>
                <a:spcPts val="0"/>
              </a:spcBef>
              <a:spcAft>
                <a:spcPts val="0"/>
              </a:spcAft>
              <a:buClr>
                <a:srgbClr val="222222"/>
              </a:buClr>
              <a:buSzPct val="100000"/>
              <a:buFont typeface="Lato"/>
              <a:buAutoNum type="arabicPeriod"/>
            </a:pPr>
            <a:r>
              <a:rPr b="1" lang="en-GB" sz="1724">
                <a:solidFill>
                  <a:srgbClr val="222222"/>
                </a:solidFill>
                <a:latin typeface="Lato"/>
                <a:ea typeface="Lato"/>
                <a:cs typeface="Lato"/>
                <a:sym typeface="Lato"/>
              </a:rPr>
              <a:t>Contact_No : </a:t>
            </a:r>
            <a:endParaRPr b="1" sz="1724">
              <a:solidFill>
                <a:srgbClr val="222222"/>
              </a:solidFill>
              <a:latin typeface="Lato"/>
              <a:ea typeface="Lato"/>
              <a:cs typeface="Lato"/>
              <a:sym typeface="Lato"/>
            </a:endParaRPr>
          </a:p>
          <a:p>
            <a:pPr indent="-329882" lvl="0" marL="457200" rtl="0" algn="l">
              <a:spcBef>
                <a:spcPts val="0"/>
              </a:spcBef>
              <a:spcAft>
                <a:spcPts val="0"/>
              </a:spcAft>
              <a:buClr>
                <a:srgbClr val="222222"/>
              </a:buClr>
              <a:buSzPct val="100000"/>
              <a:buFont typeface="Lato"/>
              <a:buAutoNum type="arabicPeriod"/>
            </a:pPr>
            <a:r>
              <a:rPr b="1" lang="en-GB" sz="1724">
                <a:solidFill>
                  <a:srgbClr val="222222"/>
                </a:solidFill>
                <a:latin typeface="Lato"/>
                <a:ea typeface="Lato"/>
                <a:cs typeface="Lato"/>
                <a:sym typeface="Lato"/>
              </a:rPr>
              <a:t>Status : Cancellation status of ticket</a:t>
            </a:r>
            <a:endParaRPr b="1" sz="1724">
              <a:solidFill>
                <a:srgbClr val="222222"/>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65"/>
          <p:cNvSpPr txBox="1"/>
          <p:nvPr>
            <p:ph type="title"/>
          </p:nvPr>
        </p:nvSpPr>
        <p:spPr>
          <a:xfrm>
            <a:off x="862750" y="268050"/>
            <a:ext cx="7505700" cy="66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sz="3100" u="sng">
                <a:solidFill>
                  <a:srgbClr val="980000"/>
                </a:solidFill>
              </a:rPr>
              <a:t>INDEXES </a:t>
            </a:r>
            <a:r>
              <a:rPr b="1" i="1" lang="en-GB" u="sng">
                <a:solidFill>
                  <a:srgbClr val="980000"/>
                </a:solidFill>
              </a:rPr>
              <a:t>  </a:t>
            </a:r>
            <a:endParaRPr b="1" i="1" u="sng">
              <a:solidFill>
                <a:srgbClr val="980000"/>
              </a:solidFill>
            </a:endParaRPr>
          </a:p>
        </p:txBody>
      </p:sp>
      <p:sp>
        <p:nvSpPr>
          <p:cNvPr id="1349" name="Google Shape;1349;p165"/>
          <p:cNvSpPr txBox="1"/>
          <p:nvPr>
            <p:ph idx="1" type="body"/>
          </p:nvPr>
        </p:nvSpPr>
        <p:spPr>
          <a:xfrm>
            <a:off x="441950" y="828100"/>
            <a:ext cx="8434500" cy="394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Indexes are one of the most important </a:t>
            </a:r>
            <a:r>
              <a:rPr b="1" lang="en-GB" sz="1400"/>
              <a:t>performance</a:t>
            </a:r>
            <a:r>
              <a:rPr b="1" lang="en-GB" sz="1400"/>
              <a:t> optimization</a:t>
            </a:r>
            <a:r>
              <a:rPr lang="en-GB" sz="1400"/>
              <a:t> features of SQL</a:t>
            </a:r>
            <a:endParaRPr sz="1400"/>
          </a:p>
          <a:p>
            <a:pPr indent="-317500" lvl="0" marL="457200" rtl="0" algn="l">
              <a:spcBef>
                <a:spcPts val="0"/>
              </a:spcBef>
              <a:spcAft>
                <a:spcPts val="0"/>
              </a:spcAft>
              <a:buSzPts val="1400"/>
              <a:buChar char="●"/>
            </a:pPr>
            <a:r>
              <a:rPr lang="en-GB" sz="1400"/>
              <a:t>Indexes are used by queries to find data from tables quickly. Indexes are created on tables and views. Index on a table or a view, is very similar to an index that we find in a book.</a:t>
            </a:r>
            <a:endParaRPr sz="1400"/>
          </a:p>
          <a:p>
            <a:pPr indent="-317500" lvl="0" marL="457200" rtl="0" algn="l">
              <a:spcBef>
                <a:spcPts val="0"/>
              </a:spcBef>
              <a:spcAft>
                <a:spcPts val="0"/>
              </a:spcAft>
              <a:buSzPts val="1400"/>
              <a:buChar char="●"/>
            </a:pPr>
            <a:r>
              <a:rPr lang="en-GB" sz="1400"/>
              <a:t>The set of right indexes can drastically improve the performance of the query, and prevents the </a:t>
            </a:r>
            <a:r>
              <a:rPr b="1" lang="en-GB" sz="1400"/>
              <a:t>Table Scan Problem</a:t>
            </a:r>
            <a:r>
              <a:rPr lang="en-GB" sz="1400"/>
              <a:t>.</a:t>
            </a:r>
            <a:endParaRPr sz="1400"/>
          </a:p>
          <a:p>
            <a:pPr indent="-317500" lvl="0" marL="457200" rtl="0" algn="l">
              <a:spcBef>
                <a:spcPts val="0"/>
              </a:spcBef>
              <a:spcAft>
                <a:spcPts val="0"/>
              </a:spcAft>
              <a:buSzPts val="1400"/>
              <a:buChar char="●"/>
            </a:pPr>
            <a:r>
              <a:rPr lang="en-GB" sz="1400"/>
              <a:t>Types of Indexes:</a:t>
            </a:r>
            <a:endParaRPr sz="1400"/>
          </a:p>
          <a:p>
            <a:pPr indent="-304800" lvl="1" marL="914400" rtl="0" algn="l">
              <a:spcBef>
                <a:spcPts val="0"/>
              </a:spcBef>
              <a:spcAft>
                <a:spcPts val="0"/>
              </a:spcAft>
              <a:buSzPts val="1200"/>
              <a:buChar char="○"/>
            </a:pPr>
            <a:r>
              <a:rPr b="1" lang="en-GB" sz="1200"/>
              <a:t>Clustered : </a:t>
            </a:r>
            <a:endParaRPr b="1" sz="1200"/>
          </a:p>
          <a:p>
            <a:pPr indent="-304800" lvl="2" marL="1371600" rtl="0" algn="l">
              <a:spcBef>
                <a:spcPts val="0"/>
              </a:spcBef>
              <a:spcAft>
                <a:spcPts val="0"/>
              </a:spcAft>
              <a:buSzPts val="1200"/>
              <a:buChar char="■"/>
            </a:pPr>
            <a:r>
              <a:rPr lang="en-GB" sz="1200"/>
              <a:t>Order of rows in index determines/matches  the actual physical order of data</a:t>
            </a:r>
            <a:endParaRPr sz="1200"/>
          </a:p>
          <a:p>
            <a:pPr indent="-304800" lvl="2" marL="1371600" rtl="0" algn="l">
              <a:spcBef>
                <a:spcPts val="0"/>
              </a:spcBef>
              <a:spcAft>
                <a:spcPts val="0"/>
              </a:spcAft>
              <a:buSzPts val="1200"/>
              <a:buChar char="■"/>
            </a:pPr>
            <a:r>
              <a:rPr lang="en-GB" sz="1200"/>
              <a:t>Do not claim extra storage</a:t>
            </a:r>
            <a:endParaRPr sz="1200"/>
          </a:p>
          <a:p>
            <a:pPr indent="-304800" lvl="1" marL="914400" rtl="0" algn="l">
              <a:spcBef>
                <a:spcPts val="0"/>
              </a:spcBef>
              <a:spcAft>
                <a:spcPts val="0"/>
              </a:spcAft>
              <a:buSzPts val="1200"/>
              <a:buChar char="○"/>
            </a:pPr>
            <a:r>
              <a:rPr b="1" lang="en-GB" sz="1200"/>
              <a:t>Non - Clustered :</a:t>
            </a:r>
            <a:endParaRPr b="1" sz="1200"/>
          </a:p>
          <a:p>
            <a:pPr indent="-304800" lvl="2" marL="1371600" rtl="0" algn="l">
              <a:spcBef>
                <a:spcPts val="0"/>
              </a:spcBef>
              <a:spcAft>
                <a:spcPts val="0"/>
              </a:spcAft>
              <a:buSzPts val="1200"/>
              <a:buChar char="■"/>
            </a:pPr>
            <a:r>
              <a:rPr lang="en-GB" sz="1200"/>
              <a:t>Order of rows in index does not match with the physical order of data</a:t>
            </a:r>
            <a:endParaRPr sz="1200"/>
          </a:p>
          <a:p>
            <a:pPr indent="-304800" lvl="2" marL="1371600" rtl="0" algn="l">
              <a:spcBef>
                <a:spcPts val="0"/>
              </a:spcBef>
              <a:spcAft>
                <a:spcPts val="0"/>
              </a:spcAft>
              <a:buSzPts val="1200"/>
              <a:buChar char="■"/>
            </a:pPr>
            <a:r>
              <a:rPr lang="en-GB" sz="1200"/>
              <a:t>Stored separately, have pointers pointing to physical rows</a:t>
            </a:r>
            <a:endParaRPr sz="1200"/>
          </a:p>
          <a:p>
            <a:pPr indent="-304800" lvl="1" marL="914400" rtl="0" algn="l">
              <a:spcBef>
                <a:spcPts val="0"/>
              </a:spcBef>
              <a:spcAft>
                <a:spcPts val="0"/>
              </a:spcAft>
              <a:buSzPts val="1200"/>
              <a:buChar char="○"/>
            </a:pPr>
            <a:r>
              <a:rPr b="1" lang="en-GB" sz="1200"/>
              <a:t>Unique :</a:t>
            </a:r>
            <a:endParaRPr b="1" sz="1200"/>
          </a:p>
          <a:p>
            <a:pPr indent="-304800" lvl="2" marL="1371600" rtl="0" algn="l">
              <a:spcBef>
                <a:spcPts val="0"/>
              </a:spcBef>
              <a:spcAft>
                <a:spcPts val="0"/>
              </a:spcAft>
              <a:buSzPts val="1200"/>
              <a:buChar char="■"/>
            </a:pPr>
            <a:r>
              <a:rPr lang="en-GB" sz="1200"/>
              <a:t>Enforce the unique constraint on key column(s)</a:t>
            </a:r>
            <a:endParaRPr sz="1200"/>
          </a:p>
          <a:p>
            <a:pPr indent="-304800" lvl="1" marL="914400" rtl="0" algn="l">
              <a:spcBef>
                <a:spcPts val="0"/>
              </a:spcBef>
              <a:spcAft>
                <a:spcPts val="0"/>
              </a:spcAft>
              <a:buSzPts val="1200"/>
              <a:buChar char="○"/>
            </a:pPr>
            <a:r>
              <a:rPr b="1" lang="en-GB" sz="1200"/>
              <a:t>Duplicate :</a:t>
            </a:r>
            <a:endParaRPr b="1" sz="1200"/>
          </a:p>
          <a:p>
            <a:pPr indent="-304800" lvl="2" marL="1371600" rtl="0" algn="l">
              <a:spcBef>
                <a:spcPts val="0"/>
              </a:spcBef>
              <a:spcAft>
                <a:spcPts val="0"/>
              </a:spcAft>
              <a:buSzPts val="1200"/>
              <a:buChar char="■"/>
            </a:pPr>
            <a:r>
              <a:rPr lang="en-GB" sz="1200"/>
              <a:t>Duplicate indexes are those that exactly match the Key and Included columns</a:t>
            </a:r>
            <a:endParaRPr sz="1200"/>
          </a:p>
          <a:p>
            <a:pPr indent="-304800" lvl="1" marL="914400" rtl="0" algn="l">
              <a:spcBef>
                <a:spcPts val="0"/>
              </a:spcBef>
              <a:spcAft>
                <a:spcPts val="0"/>
              </a:spcAft>
              <a:buSzPts val="1200"/>
              <a:buChar char="○"/>
            </a:pPr>
            <a:r>
              <a:rPr b="1" lang="en-GB" sz="1200"/>
              <a:t>Simple :</a:t>
            </a:r>
            <a:r>
              <a:rPr lang="en-GB" sz="1200"/>
              <a:t> Include Single key Column</a:t>
            </a:r>
            <a:endParaRPr sz="1200"/>
          </a:p>
          <a:p>
            <a:pPr indent="-304800" lvl="1" marL="914400" rtl="0" algn="l">
              <a:spcBef>
                <a:spcPts val="0"/>
              </a:spcBef>
              <a:spcAft>
                <a:spcPts val="0"/>
              </a:spcAft>
              <a:buSzPts val="1200"/>
              <a:buChar char="○"/>
            </a:pPr>
            <a:r>
              <a:rPr b="1" lang="en-GB" sz="1200"/>
              <a:t>Composite :</a:t>
            </a:r>
            <a:r>
              <a:rPr lang="en-GB" sz="1200"/>
              <a:t> Includes more than one key Column</a:t>
            </a:r>
            <a:endParaRPr sz="12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66"/>
          <p:cNvSpPr txBox="1"/>
          <p:nvPr>
            <p:ph type="title"/>
          </p:nvPr>
        </p:nvSpPr>
        <p:spPr>
          <a:xfrm>
            <a:off x="819150" y="235350"/>
            <a:ext cx="7505700" cy="592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u="sng">
                <a:solidFill>
                  <a:srgbClr val="980000"/>
                </a:solidFill>
              </a:rPr>
              <a:t>UNIQUE INDEX (Simple)</a:t>
            </a:r>
            <a:endParaRPr b="1" i="1" u="sng">
              <a:solidFill>
                <a:srgbClr val="980000"/>
              </a:solidFill>
            </a:endParaRPr>
          </a:p>
        </p:txBody>
      </p:sp>
      <p:pic>
        <p:nvPicPr>
          <p:cNvPr id="1355" name="Google Shape;1355;p166"/>
          <p:cNvPicPr preferRelativeResize="0"/>
          <p:nvPr/>
        </p:nvPicPr>
        <p:blipFill>
          <a:blip r:embed="rId3">
            <a:alphaModFix/>
          </a:blip>
          <a:stretch>
            <a:fillRect/>
          </a:stretch>
        </p:blipFill>
        <p:spPr>
          <a:xfrm>
            <a:off x="4896325" y="1540175"/>
            <a:ext cx="3705950" cy="1892225"/>
          </a:xfrm>
          <a:prstGeom prst="rect">
            <a:avLst/>
          </a:prstGeom>
          <a:noFill/>
          <a:ln>
            <a:noFill/>
          </a:ln>
        </p:spPr>
      </p:pic>
      <p:pic>
        <p:nvPicPr>
          <p:cNvPr id="1356" name="Google Shape;1356;p166"/>
          <p:cNvPicPr preferRelativeResize="0"/>
          <p:nvPr/>
        </p:nvPicPr>
        <p:blipFill rotWithShape="1">
          <a:blip r:embed="rId4">
            <a:alphaModFix/>
          </a:blip>
          <a:srcRect b="0" l="0" r="0" t="29438"/>
          <a:stretch/>
        </p:blipFill>
        <p:spPr>
          <a:xfrm>
            <a:off x="591425" y="747638"/>
            <a:ext cx="4953000" cy="295725"/>
          </a:xfrm>
          <a:prstGeom prst="rect">
            <a:avLst/>
          </a:prstGeom>
          <a:noFill/>
          <a:ln>
            <a:noFill/>
          </a:ln>
        </p:spPr>
      </p:pic>
      <p:graphicFrame>
        <p:nvGraphicFramePr>
          <p:cNvPr id="1357" name="Google Shape;1357;p166"/>
          <p:cNvGraphicFramePr/>
          <p:nvPr/>
        </p:nvGraphicFramePr>
        <p:xfrm>
          <a:off x="721075" y="1453010"/>
          <a:ext cx="3000000" cy="3000000"/>
        </p:xfrm>
        <a:graphic>
          <a:graphicData uri="http://schemas.openxmlformats.org/drawingml/2006/table">
            <a:tbl>
              <a:tblPr>
                <a:noFill/>
                <a:tableStyleId>{14D4E3DF-4BBF-41E9-9EDF-45CA8A5DE57A}</a:tableStyleId>
              </a:tblPr>
              <a:tblGrid>
                <a:gridCol w="1003250"/>
                <a:gridCol w="1003250"/>
              </a:tblGrid>
              <a:tr h="479500">
                <a:tc>
                  <a:txBody>
                    <a:bodyPr/>
                    <a:lstStyle/>
                    <a:p>
                      <a:pPr indent="0" lvl="0" marL="0" rtl="0" algn="l">
                        <a:spcBef>
                          <a:spcPts val="0"/>
                        </a:spcBef>
                        <a:spcAft>
                          <a:spcPts val="0"/>
                        </a:spcAft>
                        <a:buNone/>
                      </a:pPr>
                      <a:r>
                        <a:rPr lang="en-GB" sz="1100"/>
                        <a:t>SEAT_NO</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sz="1100"/>
                        <a:t>Pointer to Row</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4</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5</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6</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7</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8</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9</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10</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11675">
                <a:tc>
                  <a:txBody>
                    <a:bodyPr/>
                    <a:lstStyle/>
                    <a:p>
                      <a:pPr indent="0" lvl="0" marL="0" rtl="0" algn="l">
                        <a:spcBef>
                          <a:spcPts val="0"/>
                        </a:spcBef>
                        <a:spcAft>
                          <a:spcPts val="0"/>
                        </a:spcAft>
                        <a:buNone/>
                      </a:pPr>
                      <a:r>
                        <a:rPr lang="en-GB" sz="1000"/>
                        <a:t>11</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bl>
          </a:graphicData>
        </a:graphic>
      </p:graphicFrame>
      <p:cxnSp>
        <p:nvCxnSpPr>
          <p:cNvPr id="1358" name="Google Shape;1358;p166"/>
          <p:cNvCxnSpPr/>
          <p:nvPr/>
        </p:nvCxnSpPr>
        <p:spPr>
          <a:xfrm>
            <a:off x="2168550" y="2157650"/>
            <a:ext cx="2931600" cy="413700"/>
          </a:xfrm>
          <a:prstGeom prst="straightConnector1">
            <a:avLst/>
          </a:prstGeom>
          <a:noFill/>
          <a:ln cap="flat" cmpd="sng" w="9525">
            <a:solidFill>
              <a:schemeClr val="dk2"/>
            </a:solidFill>
            <a:prstDash val="solid"/>
            <a:round/>
            <a:headEnd len="med" w="med" type="none"/>
            <a:tailEnd len="med" w="med" type="triangle"/>
          </a:ln>
        </p:spPr>
      </p:cxnSp>
      <p:cxnSp>
        <p:nvCxnSpPr>
          <p:cNvPr id="1359" name="Google Shape;1359;p166"/>
          <p:cNvCxnSpPr/>
          <p:nvPr/>
        </p:nvCxnSpPr>
        <p:spPr>
          <a:xfrm>
            <a:off x="2212150" y="2528150"/>
            <a:ext cx="2844300" cy="163500"/>
          </a:xfrm>
          <a:prstGeom prst="straightConnector1">
            <a:avLst/>
          </a:prstGeom>
          <a:noFill/>
          <a:ln cap="flat" cmpd="sng" w="9525">
            <a:solidFill>
              <a:schemeClr val="dk2"/>
            </a:solidFill>
            <a:prstDash val="solid"/>
            <a:round/>
            <a:headEnd len="med" w="med" type="none"/>
            <a:tailEnd len="med" w="med" type="triangle"/>
          </a:ln>
        </p:spPr>
      </p:cxnSp>
      <p:cxnSp>
        <p:nvCxnSpPr>
          <p:cNvPr id="1360" name="Google Shape;1360;p166"/>
          <p:cNvCxnSpPr/>
          <p:nvPr/>
        </p:nvCxnSpPr>
        <p:spPr>
          <a:xfrm flipH="1" rot="10800000">
            <a:off x="2212150" y="2887675"/>
            <a:ext cx="2833200" cy="21900"/>
          </a:xfrm>
          <a:prstGeom prst="straightConnector1">
            <a:avLst/>
          </a:prstGeom>
          <a:noFill/>
          <a:ln cap="flat" cmpd="sng" w="9525">
            <a:solidFill>
              <a:schemeClr val="dk2"/>
            </a:solidFill>
            <a:prstDash val="solid"/>
            <a:round/>
            <a:headEnd len="med" w="med" type="none"/>
            <a:tailEnd len="med" w="med" type="triangle"/>
          </a:ln>
        </p:spPr>
      </p:cxnSp>
      <p:cxnSp>
        <p:nvCxnSpPr>
          <p:cNvPr id="1361" name="Google Shape;1361;p166"/>
          <p:cNvCxnSpPr/>
          <p:nvPr/>
        </p:nvCxnSpPr>
        <p:spPr>
          <a:xfrm flipH="1" rot="10800000">
            <a:off x="2266625" y="3029275"/>
            <a:ext cx="2800500" cy="218100"/>
          </a:xfrm>
          <a:prstGeom prst="straightConnector1">
            <a:avLst/>
          </a:prstGeom>
          <a:noFill/>
          <a:ln cap="flat" cmpd="sng" w="9525">
            <a:solidFill>
              <a:schemeClr val="dk2"/>
            </a:solidFill>
            <a:prstDash val="solid"/>
            <a:round/>
            <a:headEnd len="med" w="med" type="none"/>
            <a:tailEnd len="med" w="med" type="triangle"/>
          </a:ln>
        </p:spPr>
      </p:cxnSp>
      <p:cxnSp>
        <p:nvCxnSpPr>
          <p:cNvPr id="1362" name="Google Shape;1362;p166"/>
          <p:cNvCxnSpPr/>
          <p:nvPr/>
        </p:nvCxnSpPr>
        <p:spPr>
          <a:xfrm flipH="1" rot="10800000">
            <a:off x="2168550" y="1852525"/>
            <a:ext cx="2877000" cy="1841400"/>
          </a:xfrm>
          <a:prstGeom prst="straightConnector1">
            <a:avLst/>
          </a:prstGeom>
          <a:noFill/>
          <a:ln cap="flat" cmpd="sng" w="9525">
            <a:solidFill>
              <a:schemeClr val="dk2"/>
            </a:solidFill>
            <a:prstDash val="solid"/>
            <a:round/>
            <a:headEnd len="med" w="med" type="none"/>
            <a:tailEnd len="med" w="med" type="triangle"/>
          </a:ln>
        </p:spPr>
      </p:cxnSp>
      <p:cxnSp>
        <p:nvCxnSpPr>
          <p:cNvPr id="1363" name="Google Shape;1363;p166"/>
          <p:cNvCxnSpPr/>
          <p:nvPr/>
        </p:nvCxnSpPr>
        <p:spPr>
          <a:xfrm flipH="1" rot="10800000">
            <a:off x="2244825" y="2016075"/>
            <a:ext cx="2778900" cy="1994100"/>
          </a:xfrm>
          <a:prstGeom prst="straightConnector1">
            <a:avLst/>
          </a:prstGeom>
          <a:noFill/>
          <a:ln cap="flat" cmpd="sng" w="9525">
            <a:solidFill>
              <a:schemeClr val="dk2"/>
            </a:solidFill>
            <a:prstDash val="solid"/>
            <a:round/>
            <a:headEnd len="med" w="med" type="none"/>
            <a:tailEnd len="med" w="med" type="triangle"/>
          </a:ln>
        </p:spPr>
      </p:cxnSp>
      <p:cxnSp>
        <p:nvCxnSpPr>
          <p:cNvPr id="1364" name="Google Shape;1364;p166"/>
          <p:cNvCxnSpPr/>
          <p:nvPr/>
        </p:nvCxnSpPr>
        <p:spPr>
          <a:xfrm flipH="1" rot="10800000">
            <a:off x="2223050" y="2201200"/>
            <a:ext cx="2800500" cy="2114100"/>
          </a:xfrm>
          <a:prstGeom prst="straightConnector1">
            <a:avLst/>
          </a:prstGeom>
          <a:noFill/>
          <a:ln cap="flat" cmpd="sng" w="9525">
            <a:solidFill>
              <a:schemeClr val="dk2"/>
            </a:solidFill>
            <a:prstDash val="solid"/>
            <a:round/>
            <a:headEnd len="med" w="med" type="none"/>
            <a:tailEnd len="med" w="med" type="triangle"/>
          </a:ln>
        </p:spPr>
      </p:cxnSp>
      <p:cxnSp>
        <p:nvCxnSpPr>
          <p:cNvPr id="1365" name="Google Shape;1365;p166"/>
          <p:cNvCxnSpPr/>
          <p:nvPr/>
        </p:nvCxnSpPr>
        <p:spPr>
          <a:xfrm flipH="1" rot="10800000">
            <a:off x="2321125" y="2342887"/>
            <a:ext cx="2757000" cy="2343000"/>
          </a:xfrm>
          <a:prstGeom prst="straightConnector1">
            <a:avLst/>
          </a:prstGeom>
          <a:noFill/>
          <a:ln cap="flat" cmpd="sng" w="9525">
            <a:solidFill>
              <a:schemeClr val="dk2"/>
            </a:solidFill>
            <a:prstDash val="solid"/>
            <a:round/>
            <a:headEnd len="med" w="med" type="none"/>
            <a:tailEnd len="med" w="med" type="triangle"/>
          </a:ln>
        </p:spPr>
      </p:cxnSp>
      <p:sp>
        <p:nvSpPr>
          <p:cNvPr id="1366" name="Google Shape;1366;p166"/>
          <p:cNvSpPr txBox="1"/>
          <p:nvPr/>
        </p:nvSpPr>
        <p:spPr>
          <a:xfrm>
            <a:off x="7138875" y="1184800"/>
            <a:ext cx="21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Passenger Table</a:t>
            </a:r>
            <a:endParaRPr b="1">
              <a:latin typeface="Calibri"/>
              <a:ea typeface="Calibri"/>
              <a:cs typeface="Calibri"/>
              <a:sym typeface="Calibri"/>
            </a:endParaRPr>
          </a:p>
        </p:txBody>
      </p:sp>
      <p:sp>
        <p:nvSpPr>
          <p:cNvPr id="1367" name="Google Shape;1367;p166"/>
          <p:cNvSpPr txBox="1"/>
          <p:nvPr/>
        </p:nvSpPr>
        <p:spPr>
          <a:xfrm>
            <a:off x="667625" y="1063763"/>
            <a:ext cx="16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Unique_seat Index</a:t>
            </a:r>
            <a:endParaRPr b="1">
              <a:latin typeface="Calibri"/>
              <a:ea typeface="Calibri"/>
              <a:cs typeface="Calibri"/>
              <a:sym typeface="Calibri"/>
            </a:endParaRPr>
          </a:p>
        </p:txBody>
      </p:sp>
      <p:sp>
        <p:nvSpPr>
          <p:cNvPr id="1368" name="Google Shape;1368;p166"/>
          <p:cNvSpPr txBox="1"/>
          <p:nvPr/>
        </p:nvSpPr>
        <p:spPr>
          <a:xfrm>
            <a:off x="4184475" y="3367063"/>
            <a:ext cx="4417800" cy="6156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Use Case :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To Ensure no passenger have duplicate seat</a:t>
            </a:r>
            <a:endParaRPr>
              <a:latin typeface="Calibri"/>
              <a:ea typeface="Calibri"/>
              <a:cs typeface="Calibri"/>
              <a:sym typeface="Calibri"/>
            </a:endParaRPr>
          </a:p>
        </p:txBody>
      </p:sp>
      <p:sp>
        <p:nvSpPr>
          <p:cNvPr id="1369" name="Google Shape;1369;p166"/>
          <p:cNvSpPr txBox="1"/>
          <p:nvPr/>
        </p:nvSpPr>
        <p:spPr>
          <a:xfrm>
            <a:off x="3315850" y="4102375"/>
            <a:ext cx="30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Composite and Unique</a:t>
            </a:r>
            <a:endParaRPr>
              <a:latin typeface="Calibri"/>
              <a:ea typeface="Calibri"/>
              <a:cs typeface="Calibri"/>
              <a:sym typeface="Calibri"/>
            </a:endParaRPr>
          </a:p>
        </p:txBody>
      </p:sp>
      <p:pic>
        <p:nvPicPr>
          <p:cNvPr id="1370" name="Google Shape;1370;p166"/>
          <p:cNvPicPr preferRelativeResize="0"/>
          <p:nvPr/>
        </p:nvPicPr>
        <p:blipFill>
          <a:blip r:embed="rId5">
            <a:alphaModFix/>
          </a:blip>
          <a:stretch>
            <a:fillRect/>
          </a:stretch>
        </p:blipFill>
        <p:spPr>
          <a:xfrm>
            <a:off x="3315850" y="4440175"/>
            <a:ext cx="5273319" cy="2957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67"/>
          <p:cNvSpPr txBox="1"/>
          <p:nvPr>
            <p:ph idx="1" type="body"/>
          </p:nvPr>
        </p:nvSpPr>
        <p:spPr>
          <a:xfrm>
            <a:off x="819150" y="523075"/>
            <a:ext cx="4782000" cy="39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Unique Index Enforces Unique </a:t>
            </a:r>
            <a:r>
              <a:rPr b="1" lang="en-GB" sz="1400"/>
              <a:t>constraint</a:t>
            </a:r>
            <a:r>
              <a:rPr b="1" lang="en-GB" sz="1400"/>
              <a:t> on the key column(s)</a:t>
            </a:r>
            <a:endParaRPr b="1" sz="1400"/>
          </a:p>
          <a:p>
            <a:pPr indent="0" lvl="0" marL="0" rtl="0" algn="l">
              <a:spcBef>
                <a:spcPts val="1200"/>
              </a:spcBef>
              <a:spcAft>
                <a:spcPts val="1200"/>
              </a:spcAft>
              <a:buNone/>
            </a:pPr>
            <a:r>
              <a:rPr lang="en-GB" sz="1400"/>
              <a:t>E.x - If we try to insert another passenger with same seat, an error is generated</a:t>
            </a:r>
            <a:endParaRPr sz="1400"/>
          </a:p>
        </p:txBody>
      </p:sp>
      <p:pic>
        <p:nvPicPr>
          <p:cNvPr id="1376" name="Google Shape;1376;p167"/>
          <p:cNvPicPr preferRelativeResize="0"/>
          <p:nvPr/>
        </p:nvPicPr>
        <p:blipFill>
          <a:blip r:embed="rId3">
            <a:alphaModFix/>
          </a:blip>
          <a:stretch>
            <a:fillRect/>
          </a:stretch>
        </p:blipFill>
        <p:spPr>
          <a:xfrm>
            <a:off x="819137" y="1754300"/>
            <a:ext cx="2447783" cy="1634900"/>
          </a:xfrm>
          <a:prstGeom prst="rect">
            <a:avLst/>
          </a:prstGeom>
          <a:noFill/>
          <a:ln>
            <a:noFill/>
          </a:ln>
        </p:spPr>
      </p:pic>
      <p:pic>
        <p:nvPicPr>
          <p:cNvPr id="1377" name="Google Shape;1377;p167"/>
          <p:cNvPicPr preferRelativeResize="0"/>
          <p:nvPr/>
        </p:nvPicPr>
        <p:blipFill>
          <a:blip r:embed="rId4">
            <a:alphaModFix/>
          </a:blip>
          <a:stretch>
            <a:fillRect/>
          </a:stretch>
        </p:blipFill>
        <p:spPr>
          <a:xfrm>
            <a:off x="5003675" y="1534763"/>
            <a:ext cx="3705950" cy="1892225"/>
          </a:xfrm>
          <a:prstGeom prst="rect">
            <a:avLst/>
          </a:prstGeom>
          <a:noFill/>
          <a:ln>
            <a:noFill/>
          </a:ln>
        </p:spPr>
      </p:pic>
      <p:sp>
        <p:nvSpPr>
          <p:cNvPr id="1378" name="Google Shape;1378;p167"/>
          <p:cNvSpPr txBox="1"/>
          <p:nvPr/>
        </p:nvSpPr>
        <p:spPr>
          <a:xfrm>
            <a:off x="6976825" y="1134575"/>
            <a:ext cx="17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Passenger Table</a:t>
            </a:r>
            <a:endParaRPr>
              <a:latin typeface="Calibri"/>
              <a:ea typeface="Calibri"/>
              <a:cs typeface="Calibri"/>
              <a:sym typeface="Calibri"/>
            </a:endParaRPr>
          </a:p>
        </p:txBody>
      </p:sp>
      <p:pic>
        <p:nvPicPr>
          <p:cNvPr id="1379" name="Google Shape;1379;p167"/>
          <p:cNvPicPr preferRelativeResize="0"/>
          <p:nvPr/>
        </p:nvPicPr>
        <p:blipFill>
          <a:blip r:embed="rId5">
            <a:alphaModFix/>
          </a:blip>
          <a:stretch>
            <a:fillRect/>
          </a:stretch>
        </p:blipFill>
        <p:spPr>
          <a:xfrm>
            <a:off x="819150" y="3610125"/>
            <a:ext cx="4086225" cy="342900"/>
          </a:xfrm>
          <a:prstGeom prst="rect">
            <a:avLst/>
          </a:prstGeom>
          <a:noFill/>
          <a:ln>
            <a:noFill/>
          </a:ln>
        </p:spPr>
      </p:pic>
      <p:sp>
        <p:nvSpPr>
          <p:cNvPr id="1380" name="Google Shape;1380;p167"/>
          <p:cNvSpPr/>
          <p:nvPr/>
        </p:nvSpPr>
        <p:spPr>
          <a:xfrm>
            <a:off x="6636425" y="2277525"/>
            <a:ext cx="283200" cy="218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68"/>
          <p:cNvSpPr txBox="1"/>
          <p:nvPr>
            <p:ph type="title"/>
          </p:nvPr>
        </p:nvSpPr>
        <p:spPr>
          <a:xfrm>
            <a:off x="819150" y="191775"/>
            <a:ext cx="7505700" cy="603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u="sng">
                <a:solidFill>
                  <a:srgbClr val="980000"/>
                </a:solidFill>
              </a:rPr>
              <a:t>Duplicate Index (Simple)</a:t>
            </a:r>
            <a:endParaRPr b="1" i="1" u="sng">
              <a:solidFill>
                <a:srgbClr val="980000"/>
              </a:solidFill>
            </a:endParaRPr>
          </a:p>
        </p:txBody>
      </p:sp>
      <p:sp>
        <p:nvSpPr>
          <p:cNvPr id="1386" name="Google Shape;1386;p168"/>
          <p:cNvSpPr txBox="1"/>
          <p:nvPr>
            <p:ph idx="1" type="body"/>
          </p:nvPr>
        </p:nvSpPr>
        <p:spPr>
          <a:xfrm>
            <a:off x="819150" y="695850"/>
            <a:ext cx="7505700" cy="344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rgbClr val="333333"/>
                </a:solidFill>
                <a:highlight>
                  <a:srgbClr val="FFFFFF"/>
                </a:highlight>
                <a:latin typeface="Arial"/>
                <a:ea typeface="Arial"/>
                <a:cs typeface="Arial"/>
                <a:sym typeface="Arial"/>
              </a:rPr>
              <a:t>Duplicate indexes are those that exactly match the included columns and order, but have different name and claim their own storage.</a:t>
            </a:r>
            <a:endParaRPr b="1" sz="1500">
              <a:solidFill>
                <a:srgbClr val="333333"/>
              </a:solidFill>
              <a:highlight>
                <a:srgbClr val="FFFFFF"/>
              </a:highlight>
              <a:latin typeface="Arial"/>
              <a:ea typeface="Arial"/>
              <a:cs typeface="Arial"/>
              <a:sym typeface="Arial"/>
            </a:endParaRPr>
          </a:p>
          <a:p>
            <a:pPr indent="0" lvl="0" marL="0" rtl="0" algn="l">
              <a:spcBef>
                <a:spcPts val="1200"/>
              </a:spcBef>
              <a:spcAft>
                <a:spcPts val="1200"/>
              </a:spcAft>
              <a:buNone/>
            </a:pPr>
            <a:r>
              <a:rPr b="1" lang="en-GB" sz="1500">
                <a:solidFill>
                  <a:srgbClr val="333333"/>
                </a:solidFill>
                <a:highlight>
                  <a:srgbClr val="FFFFFF"/>
                </a:highlight>
                <a:latin typeface="Arial"/>
                <a:ea typeface="Arial"/>
                <a:cs typeface="Arial"/>
                <a:sym typeface="Arial"/>
              </a:rPr>
              <a:t>E.x: we create an another Index which </a:t>
            </a:r>
            <a:r>
              <a:rPr b="1" lang="en-GB" sz="1500">
                <a:solidFill>
                  <a:srgbClr val="333333"/>
                </a:solidFill>
                <a:highlight>
                  <a:srgbClr val="FFFFFF"/>
                </a:highlight>
                <a:latin typeface="Arial"/>
                <a:ea typeface="Arial"/>
                <a:cs typeface="Arial"/>
                <a:sym typeface="Arial"/>
              </a:rPr>
              <a:t>optimizes</a:t>
            </a:r>
            <a:r>
              <a:rPr b="1" lang="en-GB" sz="1500">
                <a:solidFill>
                  <a:srgbClr val="333333"/>
                </a:solidFill>
                <a:highlight>
                  <a:srgbClr val="FFFFFF"/>
                </a:highlight>
                <a:latin typeface="Arial"/>
                <a:ea typeface="Arial"/>
                <a:cs typeface="Arial"/>
                <a:sym typeface="Arial"/>
              </a:rPr>
              <a:t> the search queries involving SEAT_NO</a:t>
            </a:r>
            <a:endParaRPr sz="1400">
              <a:solidFill>
                <a:srgbClr val="333333"/>
              </a:solidFill>
              <a:highlight>
                <a:srgbClr val="FFFFFF"/>
              </a:highlight>
              <a:latin typeface="Arial"/>
              <a:ea typeface="Arial"/>
              <a:cs typeface="Arial"/>
              <a:sym typeface="Arial"/>
            </a:endParaRPr>
          </a:p>
        </p:txBody>
      </p:sp>
      <p:pic>
        <p:nvPicPr>
          <p:cNvPr id="1387" name="Google Shape;1387;p168"/>
          <p:cNvPicPr preferRelativeResize="0"/>
          <p:nvPr/>
        </p:nvPicPr>
        <p:blipFill>
          <a:blip r:embed="rId3">
            <a:alphaModFix/>
          </a:blip>
          <a:stretch>
            <a:fillRect/>
          </a:stretch>
        </p:blipFill>
        <p:spPr>
          <a:xfrm>
            <a:off x="819138" y="2097750"/>
            <a:ext cx="5972175" cy="304800"/>
          </a:xfrm>
          <a:prstGeom prst="rect">
            <a:avLst/>
          </a:prstGeom>
          <a:noFill/>
          <a:ln>
            <a:noFill/>
          </a:ln>
        </p:spPr>
      </p:pic>
      <p:pic>
        <p:nvPicPr>
          <p:cNvPr id="1388" name="Google Shape;1388;p168"/>
          <p:cNvPicPr preferRelativeResize="0"/>
          <p:nvPr/>
        </p:nvPicPr>
        <p:blipFill>
          <a:blip r:embed="rId4">
            <a:alphaModFix/>
          </a:blip>
          <a:stretch>
            <a:fillRect/>
          </a:stretch>
        </p:blipFill>
        <p:spPr>
          <a:xfrm>
            <a:off x="819150" y="3680025"/>
            <a:ext cx="4743450" cy="228600"/>
          </a:xfrm>
          <a:prstGeom prst="rect">
            <a:avLst/>
          </a:prstGeom>
          <a:noFill/>
          <a:ln>
            <a:noFill/>
          </a:ln>
        </p:spPr>
      </p:pic>
      <p:sp>
        <p:nvSpPr>
          <p:cNvPr id="1389" name="Google Shape;1389;p168"/>
          <p:cNvSpPr txBox="1"/>
          <p:nvPr/>
        </p:nvSpPr>
        <p:spPr>
          <a:xfrm>
            <a:off x="775550" y="3192650"/>
            <a:ext cx="142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u="sng">
                <a:latin typeface="Calibri"/>
                <a:ea typeface="Calibri"/>
                <a:cs typeface="Calibri"/>
                <a:sym typeface="Calibri"/>
              </a:rPr>
              <a:t>Output:</a:t>
            </a:r>
            <a:endParaRPr b="1" sz="1500" u="sng">
              <a:latin typeface="Calibri"/>
              <a:ea typeface="Calibri"/>
              <a:cs typeface="Calibri"/>
              <a:sym typeface="Calibri"/>
            </a:endParaRPr>
          </a:p>
        </p:txBody>
      </p:sp>
      <p:sp>
        <p:nvSpPr>
          <p:cNvPr id="1390" name="Google Shape;1390;p168"/>
          <p:cNvSpPr txBox="1"/>
          <p:nvPr/>
        </p:nvSpPr>
        <p:spPr>
          <a:xfrm>
            <a:off x="6233225" y="2577050"/>
            <a:ext cx="2299200" cy="615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Similar</a:t>
            </a:r>
            <a:r>
              <a:rPr lang="en-GB">
                <a:latin typeface="Calibri"/>
                <a:ea typeface="Calibri"/>
                <a:cs typeface="Calibri"/>
                <a:sym typeface="Calibri"/>
              </a:rPr>
              <a:t> to Unique_Seat Index we created earlier</a:t>
            </a:r>
            <a:endParaRPr>
              <a:latin typeface="Calibri"/>
              <a:ea typeface="Calibri"/>
              <a:cs typeface="Calibri"/>
              <a:sym typeface="Calibri"/>
            </a:endParaRPr>
          </a:p>
        </p:txBody>
      </p:sp>
      <p:cxnSp>
        <p:nvCxnSpPr>
          <p:cNvPr id="1391" name="Google Shape;1391;p168"/>
          <p:cNvCxnSpPr>
            <a:stCxn id="1390" idx="0"/>
            <a:endCxn id="1387" idx="3"/>
          </p:cNvCxnSpPr>
          <p:nvPr/>
        </p:nvCxnSpPr>
        <p:spPr>
          <a:xfrm rot="10800000">
            <a:off x="6791225" y="2250050"/>
            <a:ext cx="591600" cy="327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graphicFrame>
        <p:nvGraphicFramePr>
          <p:cNvPr id="1396" name="Google Shape;1396;p169"/>
          <p:cNvGraphicFramePr/>
          <p:nvPr/>
        </p:nvGraphicFramePr>
        <p:xfrm>
          <a:off x="283300" y="610965"/>
          <a:ext cx="3000000" cy="3000000"/>
        </p:xfrm>
        <a:graphic>
          <a:graphicData uri="http://schemas.openxmlformats.org/drawingml/2006/table">
            <a:tbl>
              <a:tblPr>
                <a:noFill/>
                <a:tableStyleId>{14D4E3DF-4BBF-41E9-9EDF-45CA8A5DE57A}</a:tableStyleId>
              </a:tblPr>
              <a:tblGrid>
                <a:gridCol w="871825"/>
                <a:gridCol w="871825"/>
              </a:tblGrid>
              <a:tr h="518150">
                <a:tc>
                  <a:txBody>
                    <a:bodyPr/>
                    <a:lstStyle/>
                    <a:p>
                      <a:pPr indent="0" lvl="0" marL="0" rtl="0" algn="l">
                        <a:spcBef>
                          <a:spcPts val="0"/>
                        </a:spcBef>
                        <a:spcAft>
                          <a:spcPts val="0"/>
                        </a:spcAft>
                        <a:buNone/>
                      </a:pPr>
                      <a:r>
                        <a:rPr lang="en-GB" sz="1100"/>
                        <a:t>SEAT_NO</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sz="1100"/>
                        <a:t>Pointer to Row</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4</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5</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6</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7</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8</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60675">
                <a:tc>
                  <a:txBody>
                    <a:bodyPr/>
                    <a:lstStyle/>
                    <a:p>
                      <a:pPr indent="0" lvl="0" marL="0" rtl="0" algn="l">
                        <a:spcBef>
                          <a:spcPts val="0"/>
                        </a:spcBef>
                        <a:spcAft>
                          <a:spcPts val="0"/>
                        </a:spcAft>
                        <a:buNone/>
                      </a:pPr>
                      <a:r>
                        <a:rPr lang="en-GB" sz="1000"/>
                        <a:t>9</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rPr lang="en-GB" sz="1000"/>
                        <a:t>10</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60675">
                <a:tc>
                  <a:txBody>
                    <a:bodyPr/>
                    <a:lstStyle/>
                    <a:p>
                      <a:pPr indent="0" lvl="0" marL="0" rtl="0" algn="l">
                        <a:spcBef>
                          <a:spcPts val="0"/>
                        </a:spcBef>
                        <a:spcAft>
                          <a:spcPts val="0"/>
                        </a:spcAft>
                        <a:buNone/>
                      </a:pPr>
                      <a:r>
                        <a:rPr lang="en-GB" sz="1000"/>
                        <a:t>11</a:t>
                      </a:r>
                      <a:endParaRPr sz="10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bl>
          </a:graphicData>
        </a:graphic>
      </p:graphicFrame>
      <p:graphicFrame>
        <p:nvGraphicFramePr>
          <p:cNvPr id="1397" name="Google Shape;1397;p169"/>
          <p:cNvGraphicFramePr/>
          <p:nvPr/>
        </p:nvGraphicFramePr>
        <p:xfrm>
          <a:off x="7054500" y="542050"/>
          <a:ext cx="3000000" cy="3000000"/>
        </p:xfrm>
        <a:graphic>
          <a:graphicData uri="http://schemas.openxmlformats.org/drawingml/2006/table">
            <a:tbl>
              <a:tblPr>
                <a:noFill/>
                <a:tableStyleId>{14D4E3DF-4BBF-41E9-9EDF-45CA8A5DE57A}</a:tableStyleId>
              </a:tblPr>
              <a:tblGrid>
                <a:gridCol w="896350"/>
                <a:gridCol w="896350"/>
              </a:tblGrid>
              <a:tr h="518125">
                <a:tc>
                  <a:txBody>
                    <a:bodyPr/>
                    <a:lstStyle/>
                    <a:p>
                      <a:pPr indent="0" lvl="0" marL="0" rtl="0" algn="l">
                        <a:spcBef>
                          <a:spcPts val="0"/>
                        </a:spcBef>
                        <a:spcAft>
                          <a:spcPts val="0"/>
                        </a:spcAft>
                        <a:buNone/>
                      </a:pPr>
                      <a:r>
                        <a:rPr lang="en-GB" sz="1100"/>
                        <a:t>Pointer to Row</a:t>
                      </a:r>
                      <a:endParaRPr sz="11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100"/>
                        <a:t>SEAT_NO</a:t>
                      </a:r>
                      <a:endParaRPr sz="11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4</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5</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6</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7</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8</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06425">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9</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10</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306425">
                <a:tc>
                  <a:txBody>
                    <a:bodyPr/>
                    <a:lstStyle/>
                    <a:p>
                      <a:pPr indent="0" lvl="0" marL="0" rtl="0" algn="l">
                        <a:spcBef>
                          <a:spcPts val="0"/>
                        </a:spcBef>
                        <a:spcAft>
                          <a:spcPts val="0"/>
                        </a:spcAft>
                        <a:buNone/>
                      </a:pPr>
                      <a:r>
                        <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l">
                        <a:spcBef>
                          <a:spcPts val="0"/>
                        </a:spcBef>
                        <a:spcAft>
                          <a:spcPts val="0"/>
                        </a:spcAft>
                        <a:buNone/>
                      </a:pPr>
                      <a:r>
                        <a:rPr lang="en-GB" sz="1000"/>
                        <a:t>11</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398" name="Google Shape;1398;p169"/>
          <p:cNvSpPr txBox="1"/>
          <p:nvPr/>
        </p:nvSpPr>
        <p:spPr>
          <a:xfrm>
            <a:off x="396400" y="210775"/>
            <a:ext cx="19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Unique_Seat</a:t>
            </a:r>
            <a:endParaRPr b="1">
              <a:latin typeface="Calibri"/>
              <a:ea typeface="Calibri"/>
              <a:cs typeface="Calibri"/>
              <a:sym typeface="Calibri"/>
            </a:endParaRPr>
          </a:p>
        </p:txBody>
      </p:sp>
      <p:sp>
        <p:nvSpPr>
          <p:cNvPr id="1399" name="Google Shape;1399;p169"/>
          <p:cNvSpPr txBox="1"/>
          <p:nvPr/>
        </p:nvSpPr>
        <p:spPr>
          <a:xfrm>
            <a:off x="6964600" y="141850"/>
            <a:ext cx="19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Unique_Seat_Passenger</a:t>
            </a:r>
            <a:endParaRPr b="1">
              <a:latin typeface="Calibri"/>
              <a:ea typeface="Calibri"/>
              <a:cs typeface="Calibri"/>
              <a:sym typeface="Calibri"/>
            </a:endParaRPr>
          </a:p>
        </p:txBody>
      </p:sp>
      <p:pic>
        <p:nvPicPr>
          <p:cNvPr id="1400" name="Google Shape;1400;p169"/>
          <p:cNvPicPr preferRelativeResize="0"/>
          <p:nvPr/>
        </p:nvPicPr>
        <p:blipFill>
          <a:blip r:embed="rId3">
            <a:alphaModFix/>
          </a:blip>
          <a:stretch>
            <a:fillRect/>
          </a:stretch>
        </p:blipFill>
        <p:spPr>
          <a:xfrm>
            <a:off x="2531150" y="1207101"/>
            <a:ext cx="4081675" cy="2084050"/>
          </a:xfrm>
          <a:prstGeom prst="rect">
            <a:avLst/>
          </a:prstGeom>
          <a:noFill/>
          <a:ln>
            <a:noFill/>
          </a:ln>
        </p:spPr>
      </p:pic>
      <p:cxnSp>
        <p:nvCxnSpPr>
          <p:cNvPr id="1401" name="Google Shape;1401;p169"/>
          <p:cNvCxnSpPr/>
          <p:nvPr/>
        </p:nvCxnSpPr>
        <p:spPr>
          <a:xfrm>
            <a:off x="1710950" y="1307726"/>
            <a:ext cx="1013400" cy="1046100"/>
          </a:xfrm>
          <a:prstGeom prst="straightConnector1">
            <a:avLst/>
          </a:prstGeom>
          <a:noFill/>
          <a:ln cap="flat" cmpd="sng" w="9525">
            <a:solidFill>
              <a:schemeClr val="dk2"/>
            </a:solidFill>
            <a:prstDash val="solid"/>
            <a:round/>
            <a:headEnd len="med" w="med" type="none"/>
            <a:tailEnd len="med" w="med" type="triangle"/>
          </a:ln>
        </p:spPr>
      </p:cxnSp>
      <p:cxnSp>
        <p:nvCxnSpPr>
          <p:cNvPr id="1402" name="Google Shape;1402;p169"/>
          <p:cNvCxnSpPr/>
          <p:nvPr/>
        </p:nvCxnSpPr>
        <p:spPr>
          <a:xfrm>
            <a:off x="1667275" y="1743725"/>
            <a:ext cx="1068000" cy="762900"/>
          </a:xfrm>
          <a:prstGeom prst="straightConnector1">
            <a:avLst/>
          </a:prstGeom>
          <a:noFill/>
          <a:ln cap="flat" cmpd="sng" w="9525">
            <a:solidFill>
              <a:schemeClr val="dk2"/>
            </a:solidFill>
            <a:prstDash val="solid"/>
            <a:round/>
            <a:headEnd len="med" w="med" type="none"/>
            <a:tailEnd len="med" w="med" type="triangle"/>
          </a:ln>
        </p:spPr>
      </p:cxnSp>
      <p:cxnSp>
        <p:nvCxnSpPr>
          <p:cNvPr id="1403" name="Google Shape;1403;p169"/>
          <p:cNvCxnSpPr/>
          <p:nvPr/>
        </p:nvCxnSpPr>
        <p:spPr>
          <a:xfrm>
            <a:off x="1634575" y="2168725"/>
            <a:ext cx="1035300" cy="501300"/>
          </a:xfrm>
          <a:prstGeom prst="straightConnector1">
            <a:avLst/>
          </a:prstGeom>
          <a:noFill/>
          <a:ln cap="flat" cmpd="sng" w="9525">
            <a:solidFill>
              <a:schemeClr val="dk2"/>
            </a:solidFill>
            <a:prstDash val="solid"/>
            <a:round/>
            <a:headEnd len="med" w="med" type="none"/>
            <a:tailEnd len="med" w="med" type="triangle"/>
          </a:ln>
        </p:spPr>
      </p:cxnSp>
      <p:cxnSp>
        <p:nvCxnSpPr>
          <p:cNvPr id="1404" name="Google Shape;1404;p169"/>
          <p:cNvCxnSpPr/>
          <p:nvPr/>
        </p:nvCxnSpPr>
        <p:spPr>
          <a:xfrm>
            <a:off x="1656375" y="2506525"/>
            <a:ext cx="980700" cy="370500"/>
          </a:xfrm>
          <a:prstGeom prst="straightConnector1">
            <a:avLst/>
          </a:prstGeom>
          <a:noFill/>
          <a:ln cap="flat" cmpd="sng" w="9525">
            <a:solidFill>
              <a:schemeClr val="dk2"/>
            </a:solidFill>
            <a:prstDash val="solid"/>
            <a:round/>
            <a:headEnd len="med" w="med" type="none"/>
            <a:tailEnd len="med" w="med" type="triangle"/>
          </a:ln>
        </p:spPr>
      </p:cxnSp>
      <p:cxnSp>
        <p:nvCxnSpPr>
          <p:cNvPr id="1405" name="Google Shape;1405;p169"/>
          <p:cNvCxnSpPr/>
          <p:nvPr/>
        </p:nvCxnSpPr>
        <p:spPr>
          <a:xfrm flipH="1" rot="10800000">
            <a:off x="1721775" y="1558400"/>
            <a:ext cx="969900" cy="1438500"/>
          </a:xfrm>
          <a:prstGeom prst="straightConnector1">
            <a:avLst/>
          </a:prstGeom>
          <a:noFill/>
          <a:ln cap="flat" cmpd="sng" w="9525">
            <a:solidFill>
              <a:schemeClr val="dk2"/>
            </a:solidFill>
            <a:prstDash val="solid"/>
            <a:round/>
            <a:headEnd len="med" w="med" type="none"/>
            <a:tailEnd len="med" w="med" type="triangle"/>
          </a:ln>
        </p:spPr>
      </p:cxnSp>
      <p:cxnSp>
        <p:nvCxnSpPr>
          <p:cNvPr id="1406" name="Google Shape;1406;p169"/>
          <p:cNvCxnSpPr/>
          <p:nvPr/>
        </p:nvCxnSpPr>
        <p:spPr>
          <a:xfrm flipH="1" rot="10800000">
            <a:off x="1667275" y="1743725"/>
            <a:ext cx="1002600" cy="1612800"/>
          </a:xfrm>
          <a:prstGeom prst="straightConnector1">
            <a:avLst/>
          </a:prstGeom>
          <a:noFill/>
          <a:ln cap="flat" cmpd="sng" w="9525">
            <a:solidFill>
              <a:schemeClr val="dk2"/>
            </a:solidFill>
            <a:prstDash val="solid"/>
            <a:round/>
            <a:headEnd len="med" w="med" type="none"/>
            <a:tailEnd len="med" w="med" type="triangle"/>
          </a:ln>
        </p:spPr>
      </p:cxnSp>
      <p:cxnSp>
        <p:nvCxnSpPr>
          <p:cNvPr id="1407" name="Google Shape;1407;p169"/>
          <p:cNvCxnSpPr/>
          <p:nvPr/>
        </p:nvCxnSpPr>
        <p:spPr>
          <a:xfrm flipH="1" rot="10800000">
            <a:off x="1656375" y="1939925"/>
            <a:ext cx="1013400" cy="1754400"/>
          </a:xfrm>
          <a:prstGeom prst="straightConnector1">
            <a:avLst/>
          </a:prstGeom>
          <a:noFill/>
          <a:ln cap="flat" cmpd="sng" w="9525">
            <a:solidFill>
              <a:schemeClr val="dk2"/>
            </a:solidFill>
            <a:prstDash val="solid"/>
            <a:round/>
            <a:headEnd len="med" w="med" type="none"/>
            <a:tailEnd len="med" w="med" type="triangle"/>
          </a:ln>
        </p:spPr>
      </p:cxnSp>
      <p:cxnSp>
        <p:nvCxnSpPr>
          <p:cNvPr id="1408" name="Google Shape;1408;p169"/>
          <p:cNvCxnSpPr/>
          <p:nvPr/>
        </p:nvCxnSpPr>
        <p:spPr>
          <a:xfrm flipH="1" rot="10800000">
            <a:off x="1678175" y="2136025"/>
            <a:ext cx="1056900" cy="1950600"/>
          </a:xfrm>
          <a:prstGeom prst="straightConnector1">
            <a:avLst/>
          </a:prstGeom>
          <a:noFill/>
          <a:ln cap="flat" cmpd="sng" w="9525">
            <a:solidFill>
              <a:schemeClr val="dk2"/>
            </a:solidFill>
            <a:prstDash val="solid"/>
            <a:round/>
            <a:headEnd len="med" w="med" type="none"/>
            <a:tailEnd len="med" w="med" type="triangle"/>
          </a:ln>
        </p:spPr>
      </p:cxnSp>
      <p:cxnSp>
        <p:nvCxnSpPr>
          <p:cNvPr id="1409" name="Google Shape;1409;p169"/>
          <p:cNvCxnSpPr/>
          <p:nvPr/>
        </p:nvCxnSpPr>
        <p:spPr>
          <a:xfrm flipH="1">
            <a:off x="6320400" y="1220650"/>
            <a:ext cx="1176900" cy="1089600"/>
          </a:xfrm>
          <a:prstGeom prst="straightConnector1">
            <a:avLst/>
          </a:prstGeom>
          <a:noFill/>
          <a:ln cap="flat" cmpd="sng" w="9525">
            <a:solidFill>
              <a:schemeClr val="dk2"/>
            </a:solidFill>
            <a:prstDash val="solid"/>
            <a:round/>
            <a:headEnd len="med" w="med" type="none"/>
            <a:tailEnd len="med" w="med" type="triangle"/>
          </a:ln>
        </p:spPr>
      </p:cxnSp>
      <p:cxnSp>
        <p:nvCxnSpPr>
          <p:cNvPr id="1410" name="Google Shape;1410;p169"/>
          <p:cNvCxnSpPr/>
          <p:nvPr/>
        </p:nvCxnSpPr>
        <p:spPr>
          <a:xfrm flipH="1">
            <a:off x="6385900" y="1656550"/>
            <a:ext cx="1155000" cy="839100"/>
          </a:xfrm>
          <a:prstGeom prst="straightConnector1">
            <a:avLst/>
          </a:prstGeom>
          <a:noFill/>
          <a:ln cap="flat" cmpd="sng" w="9525">
            <a:solidFill>
              <a:schemeClr val="dk2"/>
            </a:solidFill>
            <a:prstDash val="solid"/>
            <a:round/>
            <a:headEnd len="med" w="med" type="none"/>
            <a:tailEnd len="med" w="med" type="triangle"/>
          </a:ln>
        </p:spPr>
      </p:cxnSp>
      <p:cxnSp>
        <p:nvCxnSpPr>
          <p:cNvPr id="1411" name="Google Shape;1411;p169"/>
          <p:cNvCxnSpPr/>
          <p:nvPr/>
        </p:nvCxnSpPr>
        <p:spPr>
          <a:xfrm flipH="1">
            <a:off x="6353200" y="2092425"/>
            <a:ext cx="1155000" cy="577500"/>
          </a:xfrm>
          <a:prstGeom prst="straightConnector1">
            <a:avLst/>
          </a:prstGeom>
          <a:noFill/>
          <a:ln cap="flat" cmpd="sng" w="9525">
            <a:solidFill>
              <a:schemeClr val="dk2"/>
            </a:solidFill>
            <a:prstDash val="solid"/>
            <a:round/>
            <a:headEnd len="med" w="med" type="none"/>
            <a:tailEnd len="med" w="med" type="triangle"/>
          </a:ln>
        </p:spPr>
      </p:cxnSp>
      <p:cxnSp>
        <p:nvCxnSpPr>
          <p:cNvPr id="1412" name="Google Shape;1412;p169"/>
          <p:cNvCxnSpPr/>
          <p:nvPr/>
        </p:nvCxnSpPr>
        <p:spPr>
          <a:xfrm flipH="1">
            <a:off x="6364025" y="2452050"/>
            <a:ext cx="1013400" cy="414000"/>
          </a:xfrm>
          <a:prstGeom prst="straightConnector1">
            <a:avLst/>
          </a:prstGeom>
          <a:noFill/>
          <a:ln cap="flat" cmpd="sng" w="9525">
            <a:solidFill>
              <a:schemeClr val="dk2"/>
            </a:solidFill>
            <a:prstDash val="solid"/>
            <a:round/>
            <a:headEnd len="med" w="med" type="none"/>
            <a:tailEnd len="med" w="med" type="triangle"/>
          </a:ln>
        </p:spPr>
      </p:cxnSp>
      <p:cxnSp>
        <p:nvCxnSpPr>
          <p:cNvPr id="1413" name="Google Shape;1413;p169"/>
          <p:cNvCxnSpPr/>
          <p:nvPr/>
        </p:nvCxnSpPr>
        <p:spPr>
          <a:xfrm rot="10800000">
            <a:off x="6363925" y="1569325"/>
            <a:ext cx="1035300" cy="1307700"/>
          </a:xfrm>
          <a:prstGeom prst="straightConnector1">
            <a:avLst/>
          </a:prstGeom>
          <a:noFill/>
          <a:ln cap="flat" cmpd="sng" w="9525">
            <a:solidFill>
              <a:schemeClr val="dk2"/>
            </a:solidFill>
            <a:prstDash val="solid"/>
            <a:round/>
            <a:headEnd len="med" w="med" type="none"/>
            <a:tailEnd len="med" w="med" type="triangle"/>
          </a:ln>
        </p:spPr>
      </p:cxnSp>
      <p:cxnSp>
        <p:nvCxnSpPr>
          <p:cNvPr id="1414" name="Google Shape;1414;p169"/>
          <p:cNvCxnSpPr/>
          <p:nvPr/>
        </p:nvCxnSpPr>
        <p:spPr>
          <a:xfrm rot="10800000">
            <a:off x="6364000" y="1765650"/>
            <a:ext cx="1111500" cy="1460100"/>
          </a:xfrm>
          <a:prstGeom prst="straightConnector1">
            <a:avLst/>
          </a:prstGeom>
          <a:noFill/>
          <a:ln cap="flat" cmpd="sng" w="9525">
            <a:solidFill>
              <a:schemeClr val="dk2"/>
            </a:solidFill>
            <a:prstDash val="solid"/>
            <a:round/>
            <a:headEnd len="med" w="med" type="none"/>
            <a:tailEnd len="med" w="med" type="triangle"/>
          </a:ln>
        </p:spPr>
      </p:cxnSp>
      <p:cxnSp>
        <p:nvCxnSpPr>
          <p:cNvPr id="1415" name="Google Shape;1415;p169"/>
          <p:cNvCxnSpPr/>
          <p:nvPr/>
        </p:nvCxnSpPr>
        <p:spPr>
          <a:xfrm rot="10800000">
            <a:off x="6320300" y="1907150"/>
            <a:ext cx="1198800" cy="1678200"/>
          </a:xfrm>
          <a:prstGeom prst="straightConnector1">
            <a:avLst/>
          </a:prstGeom>
          <a:noFill/>
          <a:ln cap="flat" cmpd="sng" w="9525">
            <a:solidFill>
              <a:schemeClr val="dk2"/>
            </a:solidFill>
            <a:prstDash val="solid"/>
            <a:round/>
            <a:headEnd len="med" w="med" type="none"/>
            <a:tailEnd len="med" w="med" type="triangle"/>
          </a:ln>
        </p:spPr>
      </p:cxnSp>
      <p:cxnSp>
        <p:nvCxnSpPr>
          <p:cNvPr id="1416" name="Google Shape;1416;p169"/>
          <p:cNvCxnSpPr/>
          <p:nvPr/>
        </p:nvCxnSpPr>
        <p:spPr>
          <a:xfrm rot="10800000">
            <a:off x="6374825" y="2103275"/>
            <a:ext cx="1035300" cy="1841700"/>
          </a:xfrm>
          <a:prstGeom prst="straightConnector1">
            <a:avLst/>
          </a:prstGeom>
          <a:noFill/>
          <a:ln cap="flat" cmpd="sng" w="9525">
            <a:solidFill>
              <a:schemeClr val="dk2"/>
            </a:solidFill>
            <a:prstDash val="solid"/>
            <a:round/>
            <a:headEnd len="med" w="med" type="none"/>
            <a:tailEnd len="med" w="med" type="triangle"/>
          </a:ln>
        </p:spPr>
      </p:cxnSp>
      <p:sp>
        <p:nvSpPr>
          <p:cNvPr id="1417" name="Google Shape;1417;p169"/>
          <p:cNvSpPr txBox="1"/>
          <p:nvPr/>
        </p:nvSpPr>
        <p:spPr>
          <a:xfrm>
            <a:off x="2572725" y="3225750"/>
            <a:ext cx="393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Database should never have </a:t>
            </a:r>
            <a:r>
              <a:rPr lang="en-GB">
                <a:latin typeface="Calibri"/>
                <a:ea typeface="Calibri"/>
                <a:cs typeface="Calibri"/>
                <a:sym typeface="Calibri"/>
              </a:rPr>
              <a:t>Duplicate</a:t>
            </a:r>
            <a:r>
              <a:rPr lang="en-GB">
                <a:latin typeface="Calibri"/>
                <a:ea typeface="Calibri"/>
                <a:cs typeface="Calibri"/>
                <a:sym typeface="Calibri"/>
              </a:rPr>
              <a:t> Indexes </a:t>
            </a:r>
            <a:r>
              <a:rPr lang="en-GB">
                <a:latin typeface="Calibri"/>
                <a:ea typeface="Calibri"/>
                <a:cs typeface="Calibri"/>
                <a:sym typeface="Calibri"/>
              </a:rPr>
              <a:t>because</a:t>
            </a:r>
            <a:r>
              <a:rPr lang="en-GB">
                <a:latin typeface="Calibri"/>
                <a:ea typeface="Calibri"/>
                <a:cs typeface="Calibri"/>
                <a:sym typeface="Calibri"/>
              </a:rPr>
              <a:t> they affect the </a:t>
            </a:r>
            <a:r>
              <a:rPr lang="en-GB">
                <a:latin typeface="Calibri"/>
                <a:ea typeface="Calibri"/>
                <a:cs typeface="Calibri"/>
                <a:sym typeface="Calibri"/>
              </a:rPr>
              <a:t>performance as each duplicate index needs to be modified after insertion,deletion or update operation and takes extra storage</a:t>
            </a:r>
            <a:endParaRPr>
              <a:latin typeface="Calibri"/>
              <a:ea typeface="Calibri"/>
              <a:cs typeface="Calibri"/>
              <a:sym typeface="Calibri"/>
            </a:endParaRPr>
          </a:p>
        </p:txBody>
      </p:sp>
      <p:pic>
        <p:nvPicPr>
          <p:cNvPr id="1418" name="Google Shape;1418;p169"/>
          <p:cNvPicPr preferRelativeResize="0"/>
          <p:nvPr/>
        </p:nvPicPr>
        <p:blipFill>
          <a:blip r:embed="rId4">
            <a:alphaModFix/>
          </a:blip>
          <a:stretch>
            <a:fillRect/>
          </a:stretch>
        </p:blipFill>
        <p:spPr>
          <a:xfrm>
            <a:off x="2571738" y="4487850"/>
            <a:ext cx="4000500" cy="238125"/>
          </a:xfrm>
          <a:prstGeom prst="rect">
            <a:avLst/>
          </a:prstGeom>
          <a:noFill/>
          <a:ln>
            <a:noFill/>
          </a:ln>
        </p:spPr>
      </p:pic>
      <p:sp>
        <p:nvSpPr>
          <p:cNvPr id="1419" name="Google Shape;1419;p169"/>
          <p:cNvSpPr txBox="1"/>
          <p:nvPr/>
        </p:nvSpPr>
        <p:spPr>
          <a:xfrm>
            <a:off x="4785100" y="899200"/>
            <a:ext cx="21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Passenger Table</a:t>
            </a:r>
            <a:endParaRPr b="1">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70"/>
          <p:cNvSpPr txBox="1"/>
          <p:nvPr>
            <p:ph type="title"/>
          </p:nvPr>
        </p:nvSpPr>
        <p:spPr>
          <a:xfrm>
            <a:off x="819150" y="126625"/>
            <a:ext cx="7505700" cy="625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u="sng"/>
              <a:t>Simple Index</a:t>
            </a:r>
            <a:endParaRPr b="1" i="1" u="sng"/>
          </a:p>
        </p:txBody>
      </p:sp>
      <p:pic>
        <p:nvPicPr>
          <p:cNvPr id="1425" name="Google Shape;1425;p170"/>
          <p:cNvPicPr preferRelativeResize="0"/>
          <p:nvPr/>
        </p:nvPicPr>
        <p:blipFill>
          <a:blip r:embed="rId3">
            <a:alphaModFix/>
          </a:blip>
          <a:stretch>
            <a:fillRect/>
          </a:stretch>
        </p:blipFill>
        <p:spPr>
          <a:xfrm>
            <a:off x="4846875" y="1751951"/>
            <a:ext cx="4081675" cy="2084050"/>
          </a:xfrm>
          <a:prstGeom prst="rect">
            <a:avLst/>
          </a:prstGeom>
          <a:noFill/>
          <a:ln>
            <a:noFill/>
          </a:ln>
        </p:spPr>
      </p:pic>
      <p:pic>
        <p:nvPicPr>
          <p:cNvPr id="1426" name="Google Shape;1426;p170"/>
          <p:cNvPicPr preferRelativeResize="0"/>
          <p:nvPr/>
        </p:nvPicPr>
        <p:blipFill>
          <a:blip r:embed="rId4">
            <a:alphaModFix/>
          </a:blip>
          <a:stretch>
            <a:fillRect/>
          </a:stretch>
        </p:blipFill>
        <p:spPr>
          <a:xfrm>
            <a:off x="577375" y="588751"/>
            <a:ext cx="4686300" cy="342900"/>
          </a:xfrm>
          <a:prstGeom prst="rect">
            <a:avLst/>
          </a:prstGeom>
          <a:noFill/>
          <a:ln>
            <a:noFill/>
          </a:ln>
        </p:spPr>
      </p:pic>
      <p:sp>
        <p:nvSpPr>
          <p:cNvPr id="1427" name="Google Shape;1427;p170"/>
          <p:cNvSpPr txBox="1"/>
          <p:nvPr/>
        </p:nvSpPr>
        <p:spPr>
          <a:xfrm>
            <a:off x="577375" y="869438"/>
            <a:ext cx="43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Use Case: Optimize Queries </a:t>
            </a:r>
            <a:r>
              <a:rPr lang="en-GB">
                <a:latin typeface="Calibri"/>
                <a:ea typeface="Calibri"/>
                <a:cs typeface="Calibri"/>
                <a:sym typeface="Calibri"/>
              </a:rPr>
              <a:t>involving</a:t>
            </a:r>
            <a:r>
              <a:rPr lang="en-GB">
                <a:latin typeface="Calibri"/>
                <a:ea typeface="Calibri"/>
                <a:cs typeface="Calibri"/>
                <a:sym typeface="Calibri"/>
              </a:rPr>
              <a:t> Passenger Names</a:t>
            </a:r>
            <a:endParaRPr>
              <a:latin typeface="Calibri"/>
              <a:ea typeface="Calibri"/>
              <a:cs typeface="Calibri"/>
              <a:sym typeface="Calibri"/>
            </a:endParaRPr>
          </a:p>
        </p:txBody>
      </p:sp>
      <p:graphicFrame>
        <p:nvGraphicFramePr>
          <p:cNvPr id="1428" name="Google Shape;1428;p170"/>
          <p:cNvGraphicFramePr/>
          <p:nvPr/>
        </p:nvGraphicFramePr>
        <p:xfrm>
          <a:off x="808250" y="1501600"/>
          <a:ext cx="3000000" cy="3000000"/>
        </p:xfrm>
        <a:graphic>
          <a:graphicData uri="http://schemas.openxmlformats.org/drawingml/2006/table">
            <a:tbl>
              <a:tblPr>
                <a:noFill/>
                <a:tableStyleId>{14D4E3DF-4BBF-41E9-9EDF-45CA8A5DE57A}</a:tableStyleId>
              </a:tblPr>
              <a:tblGrid>
                <a:gridCol w="1055950"/>
                <a:gridCol w="1110375"/>
              </a:tblGrid>
              <a:tr h="364925">
                <a:tc>
                  <a:txBody>
                    <a:bodyPr/>
                    <a:lstStyle/>
                    <a:p>
                      <a:pPr indent="0" lvl="0" marL="0" rtl="0" algn="l">
                        <a:spcBef>
                          <a:spcPts val="0"/>
                        </a:spcBef>
                        <a:spcAft>
                          <a:spcPts val="0"/>
                        </a:spcAft>
                        <a:buNone/>
                      </a:pPr>
                      <a:r>
                        <a:rPr lang="en-GB" sz="1100"/>
                        <a:t>P_NAME</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sz="1100"/>
                        <a:t>Pointer to row</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Aryan Sharma</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Camila Cabello</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Charlie Puth</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Davy Bansal</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Gajendra Pal</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Gurdeep Singh</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Jennifer Lawrence</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243575">
                <a:tc>
                  <a:txBody>
                    <a:bodyPr/>
                    <a:lstStyle/>
                    <a:p>
                      <a:pPr indent="0" lvl="0" marL="0" rtl="0" algn="l">
                        <a:spcBef>
                          <a:spcPts val="0"/>
                        </a:spcBef>
                        <a:spcAft>
                          <a:spcPts val="0"/>
                        </a:spcAft>
                        <a:buNone/>
                      </a:pPr>
                      <a:r>
                        <a:rPr lang="en-GB" sz="1000"/>
                        <a:t>Jennifer Lopez</a:t>
                      </a:r>
                      <a:endParaRPr sz="7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bl>
          </a:graphicData>
        </a:graphic>
      </p:graphicFrame>
      <p:cxnSp>
        <p:nvCxnSpPr>
          <p:cNvPr id="1429" name="Google Shape;1429;p170"/>
          <p:cNvCxnSpPr/>
          <p:nvPr/>
        </p:nvCxnSpPr>
        <p:spPr>
          <a:xfrm>
            <a:off x="2190350" y="2070475"/>
            <a:ext cx="2789700" cy="1166100"/>
          </a:xfrm>
          <a:prstGeom prst="straightConnector1">
            <a:avLst/>
          </a:prstGeom>
          <a:noFill/>
          <a:ln cap="flat" cmpd="sng" w="9525">
            <a:solidFill>
              <a:srgbClr val="0000FF"/>
            </a:solidFill>
            <a:prstDash val="solid"/>
            <a:round/>
            <a:headEnd len="med" w="med" type="none"/>
            <a:tailEnd len="med" w="med" type="triangle"/>
          </a:ln>
        </p:spPr>
      </p:cxnSp>
      <p:cxnSp>
        <p:nvCxnSpPr>
          <p:cNvPr id="1430" name="Google Shape;1430;p170"/>
          <p:cNvCxnSpPr/>
          <p:nvPr/>
        </p:nvCxnSpPr>
        <p:spPr>
          <a:xfrm flipH="1" rot="10800000">
            <a:off x="2233925" y="2114075"/>
            <a:ext cx="2757000" cy="337800"/>
          </a:xfrm>
          <a:prstGeom prst="straightConnector1">
            <a:avLst/>
          </a:prstGeom>
          <a:noFill/>
          <a:ln cap="flat" cmpd="sng" w="9525">
            <a:solidFill>
              <a:srgbClr val="0000FF"/>
            </a:solidFill>
            <a:prstDash val="solid"/>
            <a:round/>
            <a:headEnd len="med" w="med" type="none"/>
            <a:tailEnd len="med" w="med" type="triangle"/>
          </a:ln>
        </p:spPr>
      </p:cxnSp>
      <p:cxnSp>
        <p:nvCxnSpPr>
          <p:cNvPr id="1431" name="Google Shape;1431;p170"/>
          <p:cNvCxnSpPr/>
          <p:nvPr/>
        </p:nvCxnSpPr>
        <p:spPr>
          <a:xfrm flipH="1" rot="10800000">
            <a:off x="2266625" y="2637000"/>
            <a:ext cx="2789700" cy="120000"/>
          </a:xfrm>
          <a:prstGeom prst="straightConnector1">
            <a:avLst/>
          </a:prstGeom>
          <a:noFill/>
          <a:ln cap="flat" cmpd="sng" w="9525">
            <a:solidFill>
              <a:srgbClr val="0000FF"/>
            </a:solidFill>
            <a:prstDash val="solid"/>
            <a:round/>
            <a:headEnd len="med" w="med" type="none"/>
            <a:tailEnd len="med" w="med" type="triangle"/>
          </a:ln>
        </p:spPr>
      </p:cxnSp>
      <p:cxnSp>
        <p:nvCxnSpPr>
          <p:cNvPr id="1432" name="Google Shape;1432;p170"/>
          <p:cNvCxnSpPr/>
          <p:nvPr/>
        </p:nvCxnSpPr>
        <p:spPr>
          <a:xfrm flipH="1" rot="10800000">
            <a:off x="2299325" y="2887625"/>
            <a:ext cx="2746200" cy="218100"/>
          </a:xfrm>
          <a:prstGeom prst="straightConnector1">
            <a:avLst/>
          </a:prstGeom>
          <a:noFill/>
          <a:ln cap="flat" cmpd="sng" w="9525">
            <a:solidFill>
              <a:srgbClr val="0000FF"/>
            </a:solidFill>
            <a:prstDash val="solid"/>
            <a:round/>
            <a:headEnd len="med" w="med" type="none"/>
            <a:tailEnd len="med" w="med" type="triangle"/>
          </a:ln>
        </p:spPr>
      </p:cxnSp>
      <p:cxnSp>
        <p:nvCxnSpPr>
          <p:cNvPr id="1433" name="Google Shape;1433;p170"/>
          <p:cNvCxnSpPr/>
          <p:nvPr/>
        </p:nvCxnSpPr>
        <p:spPr>
          <a:xfrm flipH="1" rot="10800000">
            <a:off x="2386500" y="3399925"/>
            <a:ext cx="2571900" cy="65400"/>
          </a:xfrm>
          <a:prstGeom prst="straightConnector1">
            <a:avLst/>
          </a:prstGeom>
          <a:noFill/>
          <a:ln cap="flat" cmpd="sng" w="9525">
            <a:solidFill>
              <a:srgbClr val="0000FF"/>
            </a:solidFill>
            <a:prstDash val="solid"/>
            <a:round/>
            <a:headEnd len="med" w="med" type="none"/>
            <a:tailEnd len="med" w="med" type="triangle"/>
          </a:ln>
        </p:spPr>
      </p:cxnSp>
      <p:cxnSp>
        <p:nvCxnSpPr>
          <p:cNvPr id="1434" name="Google Shape;1434;p170"/>
          <p:cNvCxnSpPr/>
          <p:nvPr/>
        </p:nvCxnSpPr>
        <p:spPr>
          <a:xfrm flipH="1" rot="10800000">
            <a:off x="2321125" y="3029325"/>
            <a:ext cx="2680800" cy="795600"/>
          </a:xfrm>
          <a:prstGeom prst="straightConnector1">
            <a:avLst/>
          </a:prstGeom>
          <a:noFill/>
          <a:ln cap="flat" cmpd="sng" w="9525">
            <a:solidFill>
              <a:srgbClr val="0000FF"/>
            </a:solidFill>
            <a:prstDash val="solid"/>
            <a:round/>
            <a:headEnd len="med" w="med" type="none"/>
            <a:tailEnd len="med" w="med" type="triangle"/>
          </a:ln>
        </p:spPr>
      </p:cxnSp>
      <p:cxnSp>
        <p:nvCxnSpPr>
          <p:cNvPr id="1435" name="Google Shape;1435;p170"/>
          <p:cNvCxnSpPr/>
          <p:nvPr/>
        </p:nvCxnSpPr>
        <p:spPr>
          <a:xfrm flipH="1" rot="10800000">
            <a:off x="2375600" y="2299450"/>
            <a:ext cx="2615400" cy="1863300"/>
          </a:xfrm>
          <a:prstGeom prst="straightConnector1">
            <a:avLst/>
          </a:prstGeom>
          <a:noFill/>
          <a:ln cap="flat" cmpd="sng" w="9525">
            <a:solidFill>
              <a:srgbClr val="0000FF"/>
            </a:solidFill>
            <a:prstDash val="solid"/>
            <a:round/>
            <a:headEnd len="med" w="med" type="none"/>
            <a:tailEnd len="med" w="med" type="triangle"/>
          </a:ln>
        </p:spPr>
      </p:cxnSp>
      <p:cxnSp>
        <p:nvCxnSpPr>
          <p:cNvPr id="1436" name="Google Shape;1436;p170"/>
          <p:cNvCxnSpPr/>
          <p:nvPr/>
        </p:nvCxnSpPr>
        <p:spPr>
          <a:xfrm flipH="1" rot="10800000">
            <a:off x="2397400" y="2495425"/>
            <a:ext cx="2593500" cy="2179500"/>
          </a:xfrm>
          <a:prstGeom prst="straightConnector1">
            <a:avLst/>
          </a:prstGeom>
          <a:noFill/>
          <a:ln cap="flat" cmpd="sng" w="9525">
            <a:solidFill>
              <a:srgbClr val="0000FF"/>
            </a:solidFill>
            <a:prstDash val="solid"/>
            <a:round/>
            <a:headEnd len="med" w="med" type="none"/>
            <a:tailEnd len="med" w="med" type="triangle"/>
          </a:ln>
        </p:spPr>
      </p:cxnSp>
      <p:sp>
        <p:nvSpPr>
          <p:cNvPr id="1437" name="Google Shape;1437;p170"/>
          <p:cNvSpPr txBox="1"/>
          <p:nvPr/>
        </p:nvSpPr>
        <p:spPr>
          <a:xfrm>
            <a:off x="736313" y="1150450"/>
            <a:ext cx="185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alibri"/>
                <a:ea typeface="Calibri"/>
                <a:cs typeface="Calibri"/>
                <a:sym typeface="Calibri"/>
              </a:rPr>
              <a:t>P_NAME_Optimize</a:t>
            </a:r>
            <a:endParaRPr b="1" sz="1200">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71"/>
          <p:cNvSpPr txBox="1"/>
          <p:nvPr/>
        </p:nvSpPr>
        <p:spPr>
          <a:xfrm>
            <a:off x="7224825" y="2106450"/>
            <a:ext cx="12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Calibri"/>
                <a:ea typeface="Calibri"/>
                <a:cs typeface="Calibri"/>
                <a:sym typeface="Calibri"/>
              </a:rPr>
              <a:t>Fair Table</a:t>
            </a:r>
            <a:endParaRPr b="1" sz="1500">
              <a:latin typeface="Calibri"/>
              <a:ea typeface="Calibri"/>
              <a:cs typeface="Calibri"/>
              <a:sym typeface="Calibri"/>
            </a:endParaRPr>
          </a:p>
        </p:txBody>
      </p:sp>
      <p:sp>
        <p:nvSpPr>
          <p:cNvPr id="1443" name="Google Shape;1443;p171"/>
          <p:cNvSpPr txBox="1"/>
          <p:nvPr>
            <p:ph type="title"/>
          </p:nvPr>
        </p:nvSpPr>
        <p:spPr>
          <a:xfrm>
            <a:off x="819150" y="355250"/>
            <a:ext cx="7505700" cy="59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2800" u="sng">
                <a:solidFill>
                  <a:srgbClr val="980000"/>
                </a:solidFill>
              </a:rPr>
              <a:t>COMPOSITE INDEX</a:t>
            </a:r>
            <a:endParaRPr b="1" i="1" sz="2800" u="sng">
              <a:solidFill>
                <a:srgbClr val="980000"/>
              </a:solidFill>
            </a:endParaRPr>
          </a:p>
        </p:txBody>
      </p:sp>
      <p:pic>
        <p:nvPicPr>
          <p:cNvPr id="1444" name="Google Shape;1444;p171"/>
          <p:cNvPicPr preferRelativeResize="0"/>
          <p:nvPr/>
        </p:nvPicPr>
        <p:blipFill>
          <a:blip r:embed="rId3">
            <a:alphaModFix/>
          </a:blip>
          <a:stretch>
            <a:fillRect/>
          </a:stretch>
        </p:blipFill>
        <p:spPr>
          <a:xfrm>
            <a:off x="819150" y="1613050"/>
            <a:ext cx="5181600" cy="228600"/>
          </a:xfrm>
          <a:prstGeom prst="rect">
            <a:avLst/>
          </a:prstGeom>
          <a:noFill/>
          <a:ln>
            <a:noFill/>
          </a:ln>
        </p:spPr>
      </p:pic>
      <p:sp>
        <p:nvSpPr>
          <p:cNvPr id="1445" name="Google Shape;1445;p171"/>
          <p:cNvSpPr txBox="1"/>
          <p:nvPr/>
        </p:nvSpPr>
        <p:spPr>
          <a:xfrm>
            <a:off x="819150" y="997450"/>
            <a:ext cx="477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Creating Index on Fair Table for CLASS and FARE Column</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Use Case : Optimize queries for Class and Fare</a:t>
            </a:r>
            <a:endParaRPr>
              <a:latin typeface="Calibri"/>
              <a:ea typeface="Calibri"/>
              <a:cs typeface="Calibri"/>
              <a:sym typeface="Calibri"/>
            </a:endParaRPr>
          </a:p>
        </p:txBody>
      </p:sp>
      <p:graphicFrame>
        <p:nvGraphicFramePr>
          <p:cNvPr id="1446" name="Google Shape;1446;p171"/>
          <p:cNvGraphicFramePr/>
          <p:nvPr/>
        </p:nvGraphicFramePr>
        <p:xfrm>
          <a:off x="1017875" y="2257100"/>
          <a:ext cx="3000000" cy="3000000"/>
        </p:xfrm>
        <a:graphic>
          <a:graphicData uri="http://schemas.openxmlformats.org/drawingml/2006/table">
            <a:tbl>
              <a:tblPr>
                <a:noFill/>
                <a:tableStyleId>{14D4E3DF-4BBF-41E9-9EDF-45CA8A5DE57A}</a:tableStyleId>
              </a:tblPr>
              <a:tblGrid>
                <a:gridCol w="1001800"/>
                <a:gridCol w="1001800"/>
                <a:gridCol w="1001800"/>
              </a:tblGrid>
              <a:tr h="375775">
                <a:tc>
                  <a:txBody>
                    <a:bodyPr/>
                    <a:lstStyle/>
                    <a:p>
                      <a:pPr indent="0" lvl="0" marL="0" rtl="0" algn="l">
                        <a:spcBef>
                          <a:spcPts val="0"/>
                        </a:spcBef>
                        <a:spcAft>
                          <a:spcPts val="0"/>
                        </a:spcAft>
                        <a:buNone/>
                      </a:pPr>
                      <a:r>
                        <a:rPr lang="en-GB"/>
                        <a:t>CLASS</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Fare</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Pointer to Row</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75775">
                <a:tc>
                  <a:txBody>
                    <a:bodyPr/>
                    <a:lstStyle/>
                    <a:p>
                      <a:pPr indent="0" lvl="0" marL="0" rtl="0" algn="l">
                        <a:spcBef>
                          <a:spcPts val="0"/>
                        </a:spcBef>
                        <a:spcAft>
                          <a:spcPts val="0"/>
                        </a:spcAft>
                        <a:buNone/>
                      </a:pPr>
                      <a:r>
                        <a:rPr lang="en-GB"/>
                        <a:t>First</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250</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75775">
                <a:tc>
                  <a:txBody>
                    <a:bodyPr/>
                    <a:lstStyle/>
                    <a:p>
                      <a:pPr indent="0" lvl="0" marL="0" rtl="0" algn="l">
                        <a:spcBef>
                          <a:spcPts val="0"/>
                        </a:spcBef>
                        <a:spcAft>
                          <a:spcPts val="0"/>
                        </a:spcAft>
                        <a:buNone/>
                      </a:pPr>
                      <a:r>
                        <a:rPr lang="en-GB"/>
                        <a:t>First</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660</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75775">
                <a:tc>
                  <a:txBody>
                    <a:bodyPr/>
                    <a:lstStyle/>
                    <a:p>
                      <a:pPr indent="0" lvl="0" marL="0" rtl="0" algn="l">
                        <a:spcBef>
                          <a:spcPts val="0"/>
                        </a:spcBef>
                        <a:spcAft>
                          <a:spcPts val="0"/>
                        </a:spcAft>
                        <a:buNone/>
                      </a:pPr>
                      <a:r>
                        <a:rPr lang="en-GB"/>
                        <a:t>Second</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100</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r h="375775">
                <a:tc>
                  <a:txBody>
                    <a:bodyPr/>
                    <a:lstStyle/>
                    <a:p>
                      <a:pPr indent="0" lvl="0" marL="0" rtl="0" algn="l">
                        <a:spcBef>
                          <a:spcPts val="0"/>
                        </a:spcBef>
                        <a:spcAft>
                          <a:spcPts val="0"/>
                        </a:spcAft>
                        <a:buNone/>
                      </a:pPr>
                      <a:r>
                        <a:rPr lang="en-GB"/>
                        <a:t>Third</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GB"/>
                        <a:t>500</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FF"/>
                      </a:solidFill>
                      <a:prstDash val="solid"/>
                      <a:round/>
                      <a:headEnd len="sm" w="sm" type="none"/>
                      <a:tailEnd len="sm" w="sm" type="none"/>
                    </a:lnL>
                    <a:lnR cap="flat" cmpd="sng" w="19050">
                      <a:solidFill>
                        <a:srgbClr val="0000FF"/>
                      </a:solidFill>
                      <a:prstDash val="solid"/>
                      <a:round/>
                      <a:headEnd len="sm" w="sm" type="none"/>
                      <a:tailEnd len="sm" w="sm" type="none"/>
                    </a:lnR>
                    <a:lnT cap="flat" cmpd="sng" w="19050">
                      <a:solidFill>
                        <a:srgbClr val="0000FF"/>
                      </a:solidFill>
                      <a:prstDash val="solid"/>
                      <a:round/>
                      <a:headEnd len="sm" w="sm" type="none"/>
                      <a:tailEnd len="sm" w="sm" type="none"/>
                    </a:lnT>
                    <a:lnB cap="flat" cmpd="sng" w="19050">
                      <a:solidFill>
                        <a:srgbClr val="0000FF"/>
                      </a:solidFill>
                      <a:prstDash val="solid"/>
                      <a:round/>
                      <a:headEnd len="sm" w="sm" type="none"/>
                      <a:tailEnd len="sm" w="sm" type="none"/>
                    </a:lnB>
                  </a:tcPr>
                </a:tc>
              </a:tr>
            </a:tbl>
          </a:graphicData>
        </a:graphic>
      </p:graphicFrame>
      <p:sp>
        <p:nvSpPr>
          <p:cNvPr id="1447" name="Google Shape;1447;p171"/>
          <p:cNvSpPr txBox="1"/>
          <p:nvPr/>
        </p:nvSpPr>
        <p:spPr>
          <a:xfrm>
            <a:off x="941600" y="1856900"/>
            <a:ext cx="18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Calibri"/>
                <a:ea typeface="Calibri"/>
                <a:cs typeface="Calibri"/>
                <a:sym typeface="Calibri"/>
              </a:rPr>
              <a:t>Fair_by_class Index</a:t>
            </a:r>
            <a:endParaRPr b="1" sz="1500">
              <a:latin typeface="Calibri"/>
              <a:ea typeface="Calibri"/>
              <a:cs typeface="Calibri"/>
              <a:sym typeface="Calibri"/>
            </a:endParaRPr>
          </a:p>
        </p:txBody>
      </p:sp>
      <p:pic>
        <p:nvPicPr>
          <p:cNvPr id="1448" name="Google Shape;1448;p171"/>
          <p:cNvPicPr preferRelativeResize="0"/>
          <p:nvPr/>
        </p:nvPicPr>
        <p:blipFill>
          <a:blip r:embed="rId4">
            <a:alphaModFix/>
          </a:blip>
          <a:stretch>
            <a:fillRect/>
          </a:stretch>
        </p:blipFill>
        <p:spPr>
          <a:xfrm>
            <a:off x="5962650" y="2506650"/>
            <a:ext cx="2362200" cy="1390650"/>
          </a:xfrm>
          <a:prstGeom prst="rect">
            <a:avLst/>
          </a:prstGeom>
          <a:noFill/>
          <a:ln>
            <a:noFill/>
          </a:ln>
        </p:spPr>
      </p:pic>
      <p:cxnSp>
        <p:nvCxnSpPr>
          <p:cNvPr id="1449" name="Google Shape;1449;p171"/>
          <p:cNvCxnSpPr/>
          <p:nvPr/>
        </p:nvCxnSpPr>
        <p:spPr>
          <a:xfrm>
            <a:off x="3617875" y="3040325"/>
            <a:ext cx="2539200" cy="305100"/>
          </a:xfrm>
          <a:prstGeom prst="straightConnector1">
            <a:avLst/>
          </a:prstGeom>
          <a:noFill/>
          <a:ln cap="flat" cmpd="sng" w="9525">
            <a:solidFill>
              <a:srgbClr val="222222"/>
            </a:solidFill>
            <a:prstDash val="solid"/>
            <a:round/>
            <a:headEnd len="med" w="med" type="none"/>
            <a:tailEnd len="med" w="med" type="triangle"/>
          </a:ln>
        </p:spPr>
      </p:cxnSp>
      <p:cxnSp>
        <p:nvCxnSpPr>
          <p:cNvPr id="1450" name="Google Shape;1450;p171"/>
          <p:cNvCxnSpPr/>
          <p:nvPr/>
        </p:nvCxnSpPr>
        <p:spPr>
          <a:xfrm flipH="1" rot="10800000">
            <a:off x="3574300" y="2942125"/>
            <a:ext cx="2593500" cy="523200"/>
          </a:xfrm>
          <a:prstGeom prst="straightConnector1">
            <a:avLst/>
          </a:prstGeom>
          <a:noFill/>
          <a:ln cap="flat" cmpd="sng" w="9525">
            <a:solidFill>
              <a:srgbClr val="222222"/>
            </a:solidFill>
            <a:prstDash val="solid"/>
            <a:round/>
            <a:headEnd len="med" w="med" type="none"/>
            <a:tailEnd len="med" w="med" type="triangle"/>
          </a:ln>
        </p:spPr>
      </p:cxnSp>
      <p:cxnSp>
        <p:nvCxnSpPr>
          <p:cNvPr id="1451" name="Google Shape;1451;p171"/>
          <p:cNvCxnSpPr/>
          <p:nvPr/>
        </p:nvCxnSpPr>
        <p:spPr>
          <a:xfrm flipH="1" rot="10800000">
            <a:off x="3530700" y="3138525"/>
            <a:ext cx="2648100" cy="719100"/>
          </a:xfrm>
          <a:prstGeom prst="straightConnector1">
            <a:avLst/>
          </a:prstGeom>
          <a:noFill/>
          <a:ln cap="flat" cmpd="sng" w="9525">
            <a:solidFill>
              <a:srgbClr val="222222"/>
            </a:solidFill>
            <a:prstDash val="solid"/>
            <a:round/>
            <a:headEnd len="med" w="med" type="none"/>
            <a:tailEnd len="med" w="med" type="triangle"/>
          </a:ln>
        </p:spPr>
      </p:cxnSp>
      <p:cxnSp>
        <p:nvCxnSpPr>
          <p:cNvPr id="1452" name="Google Shape;1452;p171"/>
          <p:cNvCxnSpPr/>
          <p:nvPr/>
        </p:nvCxnSpPr>
        <p:spPr>
          <a:xfrm flipH="1" rot="10800000">
            <a:off x="3617875" y="3552425"/>
            <a:ext cx="2506500" cy="730200"/>
          </a:xfrm>
          <a:prstGeom prst="straightConnector1">
            <a:avLst/>
          </a:prstGeom>
          <a:noFill/>
          <a:ln cap="flat" cmpd="sng" w="9525">
            <a:solidFill>
              <a:srgbClr val="222222"/>
            </a:solidFill>
            <a:prstDash val="solid"/>
            <a:round/>
            <a:headEnd len="med" w="med" type="none"/>
            <a:tailEnd len="med" w="med" type="triangl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72"/>
          <p:cNvSpPr txBox="1"/>
          <p:nvPr>
            <p:ph type="title"/>
          </p:nvPr>
        </p:nvSpPr>
        <p:spPr>
          <a:xfrm>
            <a:off x="819150" y="67450"/>
            <a:ext cx="7505700" cy="122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sz="4300" u="sng">
                <a:solidFill>
                  <a:srgbClr val="980000"/>
                </a:solidFill>
              </a:rPr>
              <a:t>PL/SQl</a:t>
            </a:r>
            <a:endParaRPr b="1" i="1" sz="4300" u="sng">
              <a:solidFill>
                <a:srgbClr val="980000"/>
              </a:solidFill>
            </a:endParaRPr>
          </a:p>
        </p:txBody>
      </p:sp>
      <p:sp>
        <p:nvSpPr>
          <p:cNvPr id="1458" name="Google Shape;1458;p172"/>
          <p:cNvSpPr txBox="1"/>
          <p:nvPr>
            <p:ph idx="1" type="body"/>
          </p:nvPr>
        </p:nvSpPr>
        <p:spPr>
          <a:xfrm>
            <a:off x="819150" y="878250"/>
            <a:ext cx="7505700" cy="24480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7539">
                <a:solidFill>
                  <a:srgbClr val="000000"/>
                </a:solidFill>
                <a:highlight>
                  <a:schemeClr val="dk1"/>
                </a:highlight>
                <a:latin typeface="Arial"/>
                <a:ea typeface="Arial"/>
                <a:cs typeface="Arial"/>
                <a:sym typeface="Arial"/>
              </a:rPr>
              <a:t>PL/SQL is a block structured language that enables developers to combine the power of SQL with procedural statements.All the statements of a block are passed to oracle engine all at once which increases processing speed and decreases the traffic.</a:t>
            </a:r>
            <a:endParaRPr sz="7539">
              <a:solidFill>
                <a:srgbClr val="000000"/>
              </a:solidFill>
              <a:highlight>
                <a:schemeClr val="dk1"/>
              </a:highlight>
              <a:latin typeface="Arial"/>
              <a:ea typeface="Arial"/>
              <a:cs typeface="Arial"/>
              <a:sym typeface="Arial"/>
            </a:endParaRPr>
          </a:p>
          <a:p>
            <a:pPr indent="0" lvl="0" marL="0" rtl="0" algn="l">
              <a:spcBef>
                <a:spcPts val="1200"/>
              </a:spcBef>
              <a:spcAft>
                <a:spcPts val="0"/>
              </a:spcAft>
              <a:buNone/>
            </a:pPr>
            <a:r>
              <a:rPr b="1" lang="en-GB" sz="7539">
                <a:solidFill>
                  <a:srgbClr val="222222"/>
                </a:solidFill>
                <a:highlight>
                  <a:schemeClr val="dk1"/>
                </a:highlight>
                <a:latin typeface="Arial"/>
                <a:ea typeface="Arial"/>
                <a:cs typeface="Arial"/>
                <a:sym typeface="Arial"/>
              </a:rPr>
              <a:t>Disadvantages of SQL:</a:t>
            </a:r>
            <a:endParaRPr b="1" sz="7539">
              <a:solidFill>
                <a:srgbClr val="222222"/>
              </a:solidFill>
              <a:highlight>
                <a:schemeClr val="dk1"/>
              </a:highlight>
              <a:latin typeface="Arial"/>
              <a:ea typeface="Arial"/>
              <a:cs typeface="Arial"/>
              <a:sym typeface="Arial"/>
            </a:endParaRPr>
          </a:p>
          <a:p>
            <a:pPr indent="-348282" lvl="0" marL="685800" rtl="0" algn="l">
              <a:lnSpc>
                <a:spcPct val="158000"/>
              </a:lnSpc>
              <a:spcBef>
                <a:spcPts val="1200"/>
              </a:spcBef>
              <a:spcAft>
                <a:spcPts val="0"/>
              </a:spcAft>
              <a:buClr>
                <a:srgbClr val="222222"/>
              </a:buClr>
              <a:buSzPct val="100000"/>
              <a:buFont typeface="Arial"/>
              <a:buChar char="●"/>
            </a:pPr>
            <a:r>
              <a:rPr lang="en-GB" sz="7539">
                <a:solidFill>
                  <a:srgbClr val="222222"/>
                </a:solidFill>
                <a:highlight>
                  <a:schemeClr val="dk1"/>
                </a:highlight>
                <a:latin typeface="Arial"/>
                <a:ea typeface="Arial"/>
                <a:cs typeface="Arial"/>
                <a:sym typeface="Arial"/>
              </a:rPr>
              <a:t>SQL doesn’t provide the programmers with a technique of condition checking, looping and branching.</a:t>
            </a:r>
            <a:endParaRPr sz="7539">
              <a:solidFill>
                <a:srgbClr val="222222"/>
              </a:solidFill>
              <a:highlight>
                <a:schemeClr val="dk1"/>
              </a:highlight>
              <a:latin typeface="Arial"/>
              <a:ea typeface="Arial"/>
              <a:cs typeface="Arial"/>
              <a:sym typeface="Arial"/>
            </a:endParaRPr>
          </a:p>
          <a:p>
            <a:pPr indent="-348282" lvl="0" marL="685800" rtl="0" algn="l">
              <a:lnSpc>
                <a:spcPct val="158000"/>
              </a:lnSpc>
              <a:spcBef>
                <a:spcPts val="0"/>
              </a:spcBef>
              <a:spcAft>
                <a:spcPts val="0"/>
              </a:spcAft>
              <a:buClr>
                <a:srgbClr val="222222"/>
              </a:buClr>
              <a:buSzPct val="100000"/>
              <a:buFont typeface="Arial"/>
              <a:buChar char="●"/>
            </a:pPr>
            <a:r>
              <a:rPr lang="en-GB" sz="7539">
                <a:solidFill>
                  <a:srgbClr val="222222"/>
                </a:solidFill>
                <a:highlight>
                  <a:schemeClr val="dk1"/>
                </a:highlight>
                <a:latin typeface="Arial"/>
                <a:ea typeface="Arial"/>
                <a:cs typeface="Arial"/>
                <a:sym typeface="Arial"/>
              </a:rPr>
              <a:t>SQL statements are passed to Oracle engine one at a time which increases traffic and decreases speed.</a:t>
            </a:r>
            <a:endParaRPr sz="7539">
              <a:solidFill>
                <a:srgbClr val="222222"/>
              </a:solidFill>
              <a:highlight>
                <a:schemeClr val="dk1"/>
              </a:highlight>
              <a:latin typeface="Arial"/>
              <a:ea typeface="Arial"/>
              <a:cs typeface="Arial"/>
              <a:sym typeface="Arial"/>
            </a:endParaRPr>
          </a:p>
          <a:p>
            <a:pPr indent="-249237" lvl="0" marL="685800" rtl="0" algn="l">
              <a:lnSpc>
                <a:spcPct val="158000"/>
              </a:lnSpc>
              <a:spcBef>
                <a:spcPts val="0"/>
              </a:spcBef>
              <a:spcAft>
                <a:spcPts val="0"/>
              </a:spcAft>
              <a:buClr>
                <a:srgbClr val="222222"/>
              </a:buClr>
              <a:buSzPts val="325"/>
              <a:buFont typeface="Arial"/>
              <a:buChar char="●"/>
            </a:pPr>
            <a:r>
              <a:rPr lang="en-GB" sz="7539">
                <a:solidFill>
                  <a:srgbClr val="222222"/>
                </a:solidFill>
                <a:highlight>
                  <a:schemeClr val="dk1"/>
                </a:highlight>
                <a:latin typeface="Arial"/>
                <a:ea typeface="Arial"/>
                <a:cs typeface="Arial"/>
                <a:sym typeface="Arial"/>
              </a:rPr>
              <a:t>SQL has no facility of error checking during manipulation of data</a:t>
            </a:r>
            <a:r>
              <a:rPr lang="en-GB">
                <a:solidFill>
                  <a:srgbClr val="222222"/>
                </a:solidFill>
                <a:highlight>
                  <a:schemeClr val="dk1"/>
                </a:highlight>
                <a:latin typeface="Arial"/>
                <a:ea typeface="Arial"/>
                <a:cs typeface="Arial"/>
                <a:sym typeface="Arial"/>
              </a:rPr>
              <a:t>.</a:t>
            </a:r>
            <a:r>
              <a:rPr lang="en-GB" sz="7300">
                <a:solidFill>
                  <a:srgbClr val="222222"/>
                </a:solidFill>
                <a:highlight>
                  <a:schemeClr val="dk1"/>
                </a:highlight>
                <a:latin typeface="Arial"/>
                <a:ea typeface="Arial"/>
                <a:cs typeface="Arial"/>
                <a:sym typeface="Arial"/>
              </a:rPr>
              <a:t>.</a:t>
            </a:r>
            <a:endParaRPr sz="7300">
              <a:solidFill>
                <a:srgbClr val="222222"/>
              </a:solidFill>
              <a:highlight>
                <a:schemeClr val="dk1"/>
              </a:highlight>
              <a:latin typeface="Arial"/>
              <a:ea typeface="Arial"/>
              <a:cs typeface="Arial"/>
              <a:sym typeface="Arial"/>
            </a:endParaRPr>
          </a:p>
          <a:p>
            <a:pPr indent="0" lvl="0" marL="0" rtl="0" algn="l">
              <a:spcBef>
                <a:spcPts val="3600"/>
              </a:spcBef>
              <a:spcAft>
                <a:spcPts val="1200"/>
              </a:spcAft>
              <a:buNone/>
            </a:pPr>
            <a:r>
              <a:t/>
            </a:r>
            <a:endParaRPr b="1">
              <a:solidFill>
                <a:srgbClr val="222222"/>
              </a:solidFill>
              <a:highlight>
                <a:schemeClr val="dk1"/>
              </a:highlight>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73"/>
          <p:cNvSpPr txBox="1"/>
          <p:nvPr>
            <p:ph type="title"/>
          </p:nvPr>
        </p:nvSpPr>
        <p:spPr>
          <a:xfrm>
            <a:off x="819150" y="224325"/>
            <a:ext cx="7505700" cy="54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solidFill>
                  <a:srgbClr val="222222"/>
                </a:solidFill>
                <a:highlight>
                  <a:schemeClr val="dk1"/>
                </a:highlight>
                <a:latin typeface="Arial"/>
                <a:ea typeface="Arial"/>
                <a:cs typeface="Arial"/>
                <a:sym typeface="Arial"/>
              </a:rPr>
              <a:t>Features of PL/SQL:</a:t>
            </a:r>
            <a:endParaRPr sz="3300">
              <a:solidFill>
                <a:srgbClr val="222222"/>
              </a:solidFill>
              <a:highlight>
                <a:schemeClr val="dk1"/>
              </a:highlight>
            </a:endParaRPr>
          </a:p>
        </p:txBody>
      </p:sp>
      <p:sp>
        <p:nvSpPr>
          <p:cNvPr id="1464" name="Google Shape;1464;p173"/>
          <p:cNvSpPr txBox="1"/>
          <p:nvPr>
            <p:ph idx="1" type="body"/>
          </p:nvPr>
        </p:nvSpPr>
        <p:spPr>
          <a:xfrm>
            <a:off x="819150" y="603700"/>
            <a:ext cx="7505700" cy="2448000"/>
          </a:xfrm>
          <a:prstGeom prst="rect">
            <a:avLst/>
          </a:prstGeom>
        </p:spPr>
        <p:txBody>
          <a:bodyPr anchorCtr="0" anchor="t" bIns="91425" lIns="91425" spcFirstLastPara="1" rIns="91425" wrap="square" tIns="91425">
            <a:noAutofit/>
          </a:bodyPr>
          <a:lstStyle/>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PL/SQL is basically a procedural language, which provides the functionality of decision making, iteration and many more features of procedural programming languages.</a:t>
            </a:r>
            <a:endParaRPr sz="1517">
              <a:solidFill>
                <a:srgbClr val="000000"/>
              </a:solidFill>
              <a:highlight>
                <a:schemeClr val="dk1"/>
              </a:highlight>
              <a:latin typeface="Arial"/>
              <a:ea typeface="Arial"/>
              <a:cs typeface="Arial"/>
              <a:sym typeface="Arial"/>
            </a:endParaRPr>
          </a:p>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PL/SQL can execute a number of queries in one block using single command.</a:t>
            </a:r>
            <a:endParaRPr sz="1517">
              <a:solidFill>
                <a:srgbClr val="000000"/>
              </a:solidFill>
              <a:highlight>
                <a:schemeClr val="dk1"/>
              </a:highlight>
              <a:latin typeface="Arial"/>
              <a:ea typeface="Arial"/>
              <a:cs typeface="Arial"/>
              <a:sym typeface="Arial"/>
            </a:endParaRPr>
          </a:p>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One can create a PL/SQL unit such as procedures, functions, packages, triggers, and types, which are stored in the database for reuse by applications.</a:t>
            </a:r>
            <a:endParaRPr sz="1517">
              <a:solidFill>
                <a:srgbClr val="000000"/>
              </a:solidFill>
              <a:highlight>
                <a:schemeClr val="dk1"/>
              </a:highlight>
              <a:latin typeface="Arial"/>
              <a:ea typeface="Arial"/>
              <a:cs typeface="Arial"/>
              <a:sym typeface="Arial"/>
            </a:endParaRPr>
          </a:p>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PL/SQL provides a feature to handle the exception which occurs in PL/SQL block known as exception handling block.</a:t>
            </a:r>
            <a:endParaRPr sz="1517">
              <a:solidFill>
                <a:srgbClr val="000000"/>
              </a:solidFill>
              <a:highlight>
                <a:schemeClr val="dk1"/>
              </a:highlight>
              <a:latin typeface="Arial"/>
              <a:ea typeface="Arial"/>
              <a:cs typeface="Arial"/>
              <a:sym typeface="Arial"/>
            </a:endParaRPr>
          </a:p>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Applications written in PL/SQL are portable to computer hardware or operating system where Oracle is operational.</a:t>
            </a:r>
            <a:endParaRPr sz="1517">
              <a:solidFill>
                <a:srgbClr val="000000"/>
              </a:solidFill>
              <a:highlight>
                <a:schemeClr val="dk1"/>
              </a:highlight>
              <a:latin typeface="Arial"/>
              <a:ea typeface="Arial"/>
              <a:cs typeface="Arial"/>
              <a:sym typeface="Arial"/>
            </a:endParaRPr>
          </a:p>
          <a:p>
            <a:pPr indent="-324970" lvl="0" marL="685800" rtl="0" algn="l">
              <a:lnSpc>
                <a:spcPct val="138000"/>
              </a:lnSpc>
              <a:spcBef>
                <a:spcPts val="0"/>
              </a:spcBef>
              <a:spcAft>
                <a:spcPts val="0"/>
              </a:spcAft>
              <a:buClr>
                <a:srgbClr val="000000"/>
              </a:buClr>
              <a:buSzPts val="1518"/>
              <a:buFont typeface="Arial"/>
              <a:buAutoNum type="arabicPeriod"/>
            </a:pPr>
            <a:r>
              <a:rPr lang="en-GB" sz="1517">
                <a:solidFill>
                  <a:srgbClr val="000000"/>
                </a:solidFill>
                <a:highlight>
                  <a:schemeClr val="dk1"/>
                </a:highlight>
                <a:latin typeface="Arial"/>
                <a:ea typeface="Arial"/>
                <a:cs typeface="Arial"/>
                <a:sym typeface="Arial"/>
              </a:rPr>
              <a:t>PL/SQL Offers extensive error checking.</a:t>
            </a:r>
            <a:endParaRPr sz="1517">
              <a:solidFill>
                <a:srgbClr val="000000"/>
              </a:solidFill>
              <a:highlight>
                <a:schemeClr val="dk1"/>
              </a:highlight>
              <a:latin typeface="Arial"/>
              <a:ea typeface="Arial"/>
              <a:cs typeface="Arial"/>
              <a:sym typeface="Arial"/>
            </a:endParaRPr>
          </a:p>
          <a:p>
            <a:pPr indent="0" lvl="0" marL="0" rtl="0" algn="l">
              <a:lnSpc>
                <a:spcPct val="95000"/>
              </a:lnSpc>
              <a:spcBef>
                <a:spcPts val="3600"/>
              </a:spcBef>
              <a:spcAft>
                <a:spcPts val="1200"/>
              </a:spcAft>
              <a:buSzPts val="275"/>
              <a:buNone/>
            </a:pPr>
            <a:r>
              <a:t/>
            </a:r>
            <a:endParaRPr sz="325"/>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74"/>
          <p:cNvSpPr txBox="1"/>
          <p:nvPr>
            <p:ph type="title"/>
          </p:nvPr>
        </p:nvSpPr>
        <p:spPr>
          <a:xfrm>
            <a:off x="734475" y="296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900">
                <a:solidFill>
                  <a:srgbClr val="38761D"/>
                </a:solidFill>
                <a:highlight>
                  <a:schemeClr val="dk1"/>
                </a:highlight>
                <a:latin typeface="Arial"/>
                <a:ea typeface="Arial"/>
                <a:cs typeface="Arial"/>
                <a:sym typeface="Arial"/>
              </a:rPr>
              <a:t>Differences between SQL and PL/SQL:</a:t>
            </a:r>
            <a:endParaRPr sz="3600">
              <a:solidFill>
                <a:srgbClr val="38761D"/>
              </a:solidFill>
              <a:highlight>
                <a:schemeClr val="dk1"/>
              </a:highlight>
            </a:endParaRPr>
          </a:p>
        </p:txBody>
      </p:sp>
      <p:graphicFrame>
        <p:nvGraphicFramePr>
          <p:cNvPr id="1470" name="Google Shape;1470;p174"/>
          <p:cNvGraphicFramePr/>
          <p:nvPr/>
        </p:nvGraphicFramePr>
        <p:xfrm>
          <a:off x="734475" y="820250"/>
          <a:ext cx="3000000" cy="3000000"/>
        </p:xfrm>
        <a:graphic>
          <a:graphicData uri="http://schemas.openxmlformats.org/drawingml/2006/table">
            <a:tbl>
              <a:tblPr>
                <a:noFill/>
                <a:tableStyleId>{14D4E3DF-4BBF-41E9-9EDF-45CA8A5DE57A}</a:tableStyleId>
              </a:tblPr>
              <a:tblGrid>
                <a:gridCol w="3837525"/>
                <a:gridCol w="3752850"/>
              </a:tblGrid>
              <a:tr h="704125">
                <a:tc>
                  <a:txBody>
                    <a:bodyPr/>
                    <a:lstStyle/>
                    <a:p>
                      <a:pPr indent="0" lvl="0" marL="0" rtl="0" algn="ctr">
                        <a:spcBef>
                          <a:spcPts val="0"/>
                        </a:spcBef>
                        <a:spcAft>
                          <a:spcPts val="0"/>
                        </a:spcAft>
                        <a:buNone/>
                      </a:pPr>
                      <a:r>
                        <a:rPr lang="en-GB">
                          <a:latin typeface="Montserrat ExtraBold"/>
                          <a:ea typeface="Montserrat ExtraBold"/>
                          <a:cs typeface="Montserrat ExtraBold"/>
                          <a:sym typeface="Montserrat ExtraBold"/>
                        </a:rPr>
                        <a:t>SQL</a:t>
                      </a:r>
                      <a:endParaRPr>
                        <a:latin typeface="Montserrat ExtraBold"/>
                        <a:ea typeface="Montserrat ExtraBold"/>
                        <a:cs typeface="Montserrat ExtraBold"/>
                        <a:sym typeface="Montserrat ExtraBold"/>
                      </a:endParaRPr>
                    </a:p>
                  </a:txBody>
                  <a:tcPr marT="91425" marB="91425" marR="91425" marL="91425">
                    <a:lnL cap="flat" cmpd="sng" w="114300">
                      <a:solidFill>
                        <a:srgbClr val="0C343D"/>
                      </a:solidFill>
                      <a:prstDash val="solid"/>
                      <a:round/>
                      <a:headEnd len="sm" w="sm" type="none"/>
                      <a:tailEnd len="sm" w="sm" type="none"/>
                    </a:lnL>
                    <a:lnR cap="flat" cmpd="sng" w="114300">
                      <a:solidFill>
                        <a:srgbClr val="0C343D"/>
                      </a:solidFill>
                      <a:prstDash val="solid"/>
                      <a:round/>
                      <a:headEnd len="sm" w="sm" type="none"/>
                      <a:tailEnd len="sm" w="sm" type="none"/>
                    </a:lnR>
                    <a:lnT cap="flat" cmpd="sng" w="114300">
                      <a:solidFill>
                        <a:srgbClr val="0C343D"/>
                      </a:solidFill>
                      <a:prstDash val="solid"/>
                      <a:round/>
                      <a:headEnd len="sm" w="sm" type="none"/>
                      <a:tailEnd len="sm" w="sm" type="none"/>
                    </a:lnT>
                    <a:lnB cap="flat" cmpd="sng" w="114300">
                      <a:solidFill>
                        <a:srgbClr val="0C343D"/>
                      </a:solidFill>
                      <a:prstDash val="solid"/>
                      <a:round/>
                      <a:headEnd len="sm" w="sm" type="none"/>
                      <a:tailEnd len="sm" w="sm" type="none"/>
                    </a:lnB>
                  </a:tcPr>
                </a:tc>
                <a:tc>
                  <a:txBody>
                    <a:bodyPr/>
                    <a:lstStyle/>
                    <a:p>
                      <a:pPr indent="0" lvl="0" marL="0" rtl="0" algn="ctr">
                        <a:spcBef>
                          <a:spcPts val="0"/>
                        </a:spcBef>
                        <a:spcAft>
                          <a:spcPts val="0"/>
                        </a:spcAft>
                        <a:buNone/>
                      </a:pPr>
                      <a:r>
                        <a:rPr lang="en-GB">
                          <a:latin typeface="Montserrat ExtraBold"/>
                          <a:ea typeface="Montserrat ExtraBold"/>
                          <a:cs typeface="Montserrat ExtraBold"/>
                          <a:sym typeface="Montserrat ExtraBold"/>
                        </a:rPr>
                        <a:t>PL/SQL</a:t>
                      </a:r>
                      <a:endParaRPr>
                        <a:latin typeface="Montserrat ExtraBold"/>
                        <a:ea typeface="Montserrat ExtraBold"/>
                        <a:cs typeface="Montserrat ExtraBold"/>
                        <a:sym typeface="Montserrat ExtraBold"/>
                      </a:endParaRPr>
                    </a:p>
                  </a:txBody>
                  <a:tcPr marT="91425" marB="91425" marR="91425" marL="91425">
                    <a:lnL cap="flat" cmpd="sng" w="114300">
                      <a:solidFill>
                        <a:srgbClr val="0C343D"/>
                      </a:solidFill>
                      <a:prstDash val="solid"/>
                      <a:round/>
                      <a:headEnd len="sm" w="sm" type="none"/>
                      <a:tailEnd len="sm" w="sm" type="none"/>
                    </a:lnL>
                    <a:lnR cap="flat" cmpd="sng" w="114300">
                      <a:solidFill>
                        <a:srgbClr val="0C343D"/>
                      </a:solidFill>
                      <a:prstDash val="solid"/>
                      <a:round/>
                      <a:headEnd len="sm" w="sm" type="none"/>
                      <a:tailEnd len="sm" w="sm" type="none"/>
                    </a:lnR>
                    <a:lnT cap="flat" cmpd="sng" w="114300">
                      <a:solidFill>
                        <a:srgbClr val="0C343D"/>
                      </a:solidFill>
                      <a:prstDash val="solid"/>
                      <a:round/>
                      <a:headEnd len="sm" w="sm" type="none"/>
                      <a:tailEnd len="sm" w="sm" type="none"/>
                    </a:lnT>
                    <a:lnB cap="flat" cmpd="sng" w="114300">
                      <a:solidFill>
                        <a:srgbClr val="0C343D"/>
                      </a:solidFill>
                      <a:prstDash val="solid"/>
                      <a:round/>
                      <a:headEnd len="sm" w="sm" type="none"/>
                      <a:tailEnd len="sm" w="sm" type="none"/>
                    </a:lnB>
                  </a:tcPr>
                </a:tc>
              </a:tr>
              <a:tr h="816650">
                <a:tc>
                  <a:txBody>
                    <a:bodyPr/>
                    <a:lstStyle/>
                    <a:p>
                      <a:pPr indent="0" lvl="0" marL="0" rtl="0" algn="l">
                        <a:spcBef>
                          <a:spcPts val="0"/>
                        </a:spcBef>
                        <a:spcAft>
                          <a:spcPts val="0"/>
                        </a:spcAft>
                        <a:buNone/>
                      </a:pPr>
                      <a:r>
                        <a:rPr lang="en-GB" sz="1250">
                          <a:solidFill>
                            <a:srgbClr val="222222"/>
                          </a:solidFill>
                          <a:highlight>
                            <a:schemeClr val="dk1"/>
                          </a:highlight>
                        </a:rPr>
                        <a:t>SQL is a single query that is used to perform DML and DDL operations</a:t>
                      </a:r>
                      <a:endParaRPr>
                        <a:solidFill>
                          <a:srgbClr val="222222"/>
                        </a:solidFill>
                        <a:highlight>
                          <a:schemeClr val="dk1"/>
                        </a:highlight>
                      </a:endParaRPr>
                    </a:p>
                  </a:txBody>
                  <a:tcPr marT="91425" marB="91425" marR="91425" marL="91425">
                    <a:lnL cap="flat" cmpd="sng" w="114300">
                      <a:solidFill>
                        <a:srgbClr val="0C343D"/>
                      </a:solidFill>
                      <a:prstDash val="solid"/>
                      <a:round/>
                      <a:headEnd len="sm" w="sm" type="none"/>
                      <a:tailEnd len="sm" w="sm" type="none"/>
                    </a:lnL>
                    <a:lnR cap="flat" cmpd="sng" w="114300">
                      <a:solidFill>
                        <a:srgbClr val="0C343D"/>
                      </a:solidFill>
                      <a:prstDash val="solid"/>
                      <a:round/>
                      <a:headEnd len="sm" w="sm" type="none"/>
                      <a:tailEnd len="sm" w="sm" type="none"/>
                    </a:lnR>
                    <a:lnT cap="flat" cmpd="sng" w="114300">
                      <a:solidFill>
                        <a:srgbClr val="0C343D"/>
                      </a:solidFill>
                      <a:prstDash val="solid"/>
                      <a:round/>
                      <a:headEnd len="sm" w="sm" type="none"/>
                      <a:tailEnd len="sm" w="sm" type="none"/>
                    </a:lnT>
                    <a:lnB cap="flat" cmpd="sng" w="114300">
                      <a:solidFill>
                        <a:srgbClr val="0C343D"/>
                      </a:solidFill>
                      <a:prstDash val="solid"/>
                      <a:round/>
                      <a:headEnd len="sm" w="sm" type="none"/>
                      <a:tailEnd len="sm" w="sm" type="none"/>
                    </a:lnB>
                  </a:tcPr>
                </a:tc>
                <a:tc>
                  <a:txBody>
                    <a:bodyPr/>
                    <a:lstStyle/>
                    <a:p>
                      <a:pPr indent="0" lvl="0" marL="0" rtl="0" algn="l">
                        <a:spcBef>
                          <a:spcPts val="0"/>
                        </a:spcBef>
                        <a:spcAft>
                          <a:spcPts val="0"/>
                        </a:spcAft>
                        <a:buNone/>
                      </a:pPr>
                      <a:r>
                        <a:rPr lang="en-GB" sz="1250">
                          <a:solidFill>
                            <a:srgbClr val="222222"/>
                          </a:solidFill>
                          <a:highlight>
                            <a:schemeClr val="dk1"/>
                          </a:highlight>
                        </a:rPr>
                        <a:t>PL/SQL is a block of codes that used to write the entire program blocks/ procedure/ function, etc.</a:t>
                      </a:r>
                      <a:endParaRPr>
                        <a:solidFill>
                          <a:srgbClr val="222222"/>
                        </a:solidFill>
                        <a:highlight>
                          <a:schemeClr val="dk1"/>
                        </a:highlight>
                      </a:endParaRPr>
                    </a:p>
                  </a:txBody>
                  <a:tcPr marT="91425" marB="91425" marR="91425" marL="91425">
                    <a:lnL cap="flat" cmpd="sng" w="114300">
                      <a:solidFill>
                        <a:srgbClr val="0C343D"/>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0C343D"/>
                      </a:solidFill>
                      <a:prstDash val="solid"/>
                      <a:round/>
                      <a:headEnd len="sm" w="sm" type="none"/>
                      <a:tailEnd len="sm" w="sm" type="none"/>
                    </a:lnT>
                    <a:lnB cap="flat" cmpd="sng" w="114300">
                      <a:solidFill>
                        <a:srgbClr val="9E9E9E"/>
                      </a:solidFill>
                      <a:prstDash val="solid"/>
                      <a:round/>
                      <a:headEnd len="sm" w="sm" type="none"/>
                      <a:tailEnd len="sm" w="sm" type="none"/>
                    </a:lnB>
                  </a:tcPr>
                </a:tc>
              </a:tr>
              <a:tr h="691950">
                <a:tc>
                  <a:txBody>
                    <a:bodyPr/>
                    <a:lstStyle/>
                    <a:p>
                      <a:pPr indent="0" lvl="0" marL="0" rtl="0" algn="l">
                        <a:spcBef>
                          <a:spcPts val="0"/>
                        </a:spcBef>
                        <a:spcAft>
                          <a:spcPts val="0"/>
                        </a:spcAft>
                        <a:buNone/>
                      </a:pPr>
                      <a:r>
                        <a:rPr lang="en-GB" sz="1250">
                          <a:solidFill>
                            <a:srgbClr val="222222"/>
                          </a:solidFill>
                          <a:highlight>
                            <a:schemeClr val="dk1"/>
                          </a:highlight>
                        </a:rPr>
                        <a:t>It is declarative, that defines what needs to be done, rather than how things need to be done.</a:t>
                      </a:r>
                      <a:endParaRPr>
                        <a:solidFill>
                          <a:srgbClr val="222222"/>
                        </a:solidFill>
                        <a:highlight>
                          <a:schemeClr val="dk1"/>
                        </a:highlight>
                      </a:endParaRPr>
                    </a:p>
                  </a:txBody>
                  <a:tcPr marT="91425" marB="91425" marR="91425" marL="91425">
                    <a:lnL cap="flat" cmpd="sng" w="114300">
                      <a:solidFill>
                        <a:srgbClr val="0C343D"/>
                      </a:solidFill>
                      <a:prstDash val="solid"/>
                      <a:round/>
                      <a:headEnd len="sm" w="sm" type="none"/>
                      <a:tailEnd len="sm" w="sm" type="none"/>
                    </a:lnL>
                    <a:lnR cap="flat" cmpd="sng" w="114300">
                      <a:solidFill>
                        <a:srgbClr val="BF9000"/>
                      </a:solidFill>
                      <a:prstDash val="solid"/>
                      <a:round/>
                      <a:headEnd len="sm" w="sm" type="none"/>
                      <a:tailEnd len="sm" w="sm" type="none"/>
                    </a:lnR>
                    <a:lnT cap="flat" cmpd="sng" w="114300">
                      <a:solidFill>
                        <a:srgbClr val="0C343D"/>
                      </a:solidFill>
                      <a:prstDash val="solid"/>
                      <a:round/>
                      <a:headEnd len="sm" w="sm" type="none"/>
                      <a:tailEnd len="sm" w="sm" type="none"/>
                    </a:lnT>
                    <a:lnB cap="flat" cmpd="sng" w="1143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GB" sz="1250">
                          <a:solidFill>
                            <a:srgbClr val="222222"/>
                          </a:solidFill>
                          <a:highlight>
                            <a:schemeClr val="dk1"/>
                          </a:highlight>
                        </a:rPr>
                        <a:t>PL/SQL is procedural that defines how the things needs to be done.</a:t>
                      </a:r>
                      <a:endParaRPr>
                        <a:solidFill>
                          <a:srgbClr val="222222"/>
                        </a:solidFill>
                        <a:highlight>
                          <a:schemeClr val="dk1"/>
                        </a:highlight>
                      </a:endParaRPr>
                    </a:p>
                  </a:txBody>
                  <a:tcPr marT="91425" marB="91425" marR="91425" marL="91425">
                    <a:lnL cap="flat" cmpd="sng" w="114300">
                      <a:solidFill>
                        <a:srgbClr val="BF9000"/>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r>
              <a:tr h="486225">
                <a:tc>
                  <a:txBody>
                    <a:bodyPr/>
                    <a:lstStyle/>
                    <a:p>
                      <a:pPr indent="0" lvl="0" marL="0" rtl="0" algn="l">
                        <a:spcBef>
                          <a:spcPts val="0"/>
                        </a:spcBef>
                        <a:spcAft>
                          <a:spcPts val="0"/>
                        </a:spcAft>
                        <a:buNone/>
                      </a:pPr>
                      <a:r>
                        <a:rPr lang="en-GB" sz="1250">
                          <a:solidFill>
                            <a:srgbClr val="222222"/>
                          </a:solidFill>
                          <a:highlight>
                            <a:schemeClr val="dk1"/>
                          </a:highlight>
                        </a:rPr>
                        <a:t>Execute as a single statement.</a:t>
                      </a:r>
                      <a:endParaRPr>
                        <a:solidFill>
                          <a:srgbClr val="222222"/>
                        </a:solidFill>
                        <a:highlight>
                          <a:schemeClr val="dk1"/>
                        </a:highlight>
                      </a:endParaRPr>
                    </a:p>
                  </a:txBody>
                  <a:tcPr marT="91425" marB="91425" marR="91425" marL="91425">
                    <a:lnL cap="flat" cmpd="sng" w="114300">
                      <a:solidFill>
                        <a:srgbClr val="BF9000"/>
                      </a:solidFill>
                      <a:prstDash val="solid"/>
                      <a:round/>
                      <a:headEnd len="sm" w="sm" type="none"/>
                      <a:tailEnd len="sm" w="sm" type="none"/>
                    </a:lnL>
                    <a:lnR cap="flat" cmpd="sng" w="114300">
                      <a:solidFill>
                        <a:srgbClr val="BF9000"/>
                      </a:solidFill>
                      <a:prstDash val="solid"/>
                      <a:round/>
                      <a:headEnd len="sm" w="sm" type="none"/>
                      <a:tailEnd len="sm" w="sm" type="none"/>
                    </a:lnR>
                    <a:lnT cap="flat" cmpd="sng" w="114300">
                      <a:solidFill>
                        <a:srgbClr val="BF9000"/>
                      </a:solidFill>
                      <a:prstDash val="solid"/>
                      <a:round/>
                      <a:headEnd len="sm" w="sm" type="none"/>
                      <a:tailEnd len="sm" w="sm" type="none"/>
                    </a:lnT>
                    <a:lnB cap="flat" cmpd="sng" w="1143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GB"/>
                        <a:t>Execute as a whole program.</a:t>
                      </a:r>
                      <a:endParaRPr/>
                    </a:p>
                  </a:txBody>
                  <a:tcPr marT="91425" marB="91425" marR="91425" marL="91425">
                    <a:lnL cap="flat" cmpd="sng" w="114300">
                      <a:solidFill>
                        <a:srgbClr val="BF9000"/>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r>
              <a:tr h="486225">
                <a:tc>
                  <a:txBody>
                    <a:bodyPr/>
                    <a:lstStyle/>
                    <a:p>
                      <a:pPr indent="0" lvl="0" marL="0" rtl="0" algn="l">
                        <a:spcBef>
                          <a:spcPts val="0"/>
                        </a:spcBef>
                        <a:spcAft>
                          <a:spcPts val="0"/>
                        </a:spcAft>
                        <a:buNone/>
                      </a:pPr>
                      <a:r>
                        <a:rPr lang="en-GB" sz="1250">
                          <a:solidFill>
                            <a:srgbClr val="222222"/>
                          </a:solidFill>
                          <a:highlight>
                            <a:schemeClr val="dk1"/>
                          </a:highlight>
                        </a:rPr>
                        <a:t>Mainly used to manipulate data.</a:t>
                      </a:r>
                      <a:endParaRPr>
                        <a:solidFill>
                          <a:srgbClr val="222222"/>
                        </a:solidFill>
                        <a:highlight>
                          <a:schemeClr val="dk1"/>
                        </a:highlight>
                      </a:endParaRPr>
                    </a:p>
                  </a:txBody>
                  <a:tcPr marT="91425" marB="91425" marR="91425" marL="91425">
                    <a:lnL cap="flat" cmpd="sng" w="114300">
                      <a:solidFill>
                        <a:srgbClr val="BF9000"/>
                      </a:solidFill>
                      <a:prstDash val="solid"/>
                      <a:round/>
                      <a:headEnd len="sm" w="sm" type="none"/>
                      <a:tailEnd len="sm" w="sm" type="none"/>
                    </a:lnL>
                    <a:lnR cap="flat" cmpd="sng" w="114300">
                      <a:solidFill>
                        <a:srgbClr val="BF9000"/>
                      </a:solidFill>
                      <a:prstDash val="solid"/>
                      <a:round/>
                      <a:headEnd len="sm" w="sm" type="none"/>
                      <a:tailEnd len="sm" w="sm" type="none"/>
                    </a:lnR>
                    <a:lnT cap="flat" cmpd="sng" w="114300">
                      <a:solidFill>
                        <a:srgbClr val="BF9000"/>
                      </a:solidFill>
                      <a:prstDash val="solid"/>
                      <a:round/>
                      <a:headEnd len="sm" w="sm" type="none"/>
                      <a:tailEnd len="sm" w="sm" type="none"/>
                    </a:lnT>
                    <a:lnB cap="flat" cmpd="sng" w="1143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GB"/>
                        <a:t>Mainly used to create application.</a:t>
                      </a:r>
                      <a:endParaRPr/>
                    </a:p>
                  </a:txBody>
                  <a:tcPr marT="91425" marB="91425" marR="91425" marL="91425">
                    <a:lnL cap="flat" cmpd="sng" w="114300">
                      <a:solidFill>
                        <a:srgbClr val="BF9000"/>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r>
              <a:tr h="748050">
                <a:tc>
                  <a:txBody>
                    <a:bodyPr/>
                    <a:lstStyle/>
                    <a:p>
                      <a:pPr indent="0" lvl="0" marL="0" rtl="0" algn="l">
                        <a:spcBef>
                          <a:spcPts val="0"/>
                        </a:spcBef>
                        <a:spcAft>
                          <a:spcPts val="0"/>
                        </a:spcAft>
                        <a:buNone/>
                      </a:pPr>
                      <a:r>
                        <a:rPr lang="en-GB" sz="1250">
                          <a:solidFill>
                            <a:srgbClr val="222222"/>
                          </a:solidFill>
                          <a:highlight>
                            <a:schemeClr val="dk1"/>
                          </a:highlight>
                        </a:rPr>
                        <a:t>Cannot contain PL/SQL code in it.</a:t>
                      </a:r>
                      <a:endParaRPr>
                        <a:solidFill>
                          <a:srgbClr val="222222"/>
                        </a:solidFill>
                        <a:highlight>
                          <a:schemeClr val="dk1"/>
                        </a:highlight>
                      </a:endParaRPr>
                    </a:p>
                  </a:txBody>
                  <a:tcPr marT="91425" marB="91425" marR="91425" marL="91425">
                    <a:lnL cap="flat" cmpd="sng" w="114300">
                      <a:solidFill>
                        <a:srgbClr val="BF9000"/>
                      </a:solidFill>
                      <a:prstDash val="solid"/>
                      <a:round/>
                      <a:headEnd len="sm" w="sm" type="none"/>
                      <a:tailEnd len="sm" w="sm" type="none"/>
                    </a:lnL>
                    <a:lnR cap="flat" cmpd="sng" w="114300">
                      <a:solidFill>
                        <a:srgbClr val="BF9000"/>
                      </a:solidFill>
                      <a:prstDash val="solid"/>
                      <a:round/>
                      <a:headEnd len="sm" w="sm" type="none"/>
                      <a:tailEnd len="sm" w="sm" type="none"/>
                    </a:lnR>
                    <a:lnT cap="flat" cmpd="sng" w="114300">
                      <a:solidFill>
                        <a:srgbClr val="BF9000"/>
                      </a:solidFill>
                      <a:prstDash val="solid"/>
                      <a:round/>
                      <a:headEnd len="sm" w="sm" type="none"/>
                      <a:tailEnd len="sm" w="sm" type="none"/>
                    </a:lnT>
                    <a:lnB cap="flat" cmpd="sng" w="114300">
                      <a:solidFill>
                        <a:srgbClr val="BF9000"/>
                      </a:solidFill>
                      <a:prstDash val="solid"/>
                      <a:round/>
                      <a:headEnd len="sm" w="sm" type="none"/>
                      <a:tailEnd len="sm" w="sm" type="none"/>
                    </a:lnB>
                  </a:tcPr>
                </a:tc>
                <a:tc>
                  <a:txBody>
                    <a:bodyPr/>
                    <a:lstStyle/>
                    <a:p>
                      <a:pPr indent="0" lvl="0" marL="0" rtl="0" algn="l">
                        <a:spcBef>
                          <a:spcPts val="0"/>
                        </a:spcBef>
                        <a:spcAft>
                          <a:spcPts val="0"/>
                        </a:spcAft>
                        <a:buNone/>
                      </a:pPr>
                      <a:r>
                        <a:rPr lang="en-GB"/>
                        <a:t>It is an extension of SQL,so it can contain SQL inside it.</a:t>
                      </a:r>
                      <a:endParaRPr/>
                    </a:p>
                  </a:txBody>
                  <a:tcPr marT="91425" marB="91425" marR="91425" marL="91425">
                    <a:lnL cap="flat" cmpd="sng" w="114300">
                      <a:solidFill>
                        <a:srgbClr val="BF9000"/>
                      </a:solidFill>
                      <a:prstDash val="solid"/>
                      <a:round/>
                      <a:headEnd len="sm" w="sm" type="none"/>
                      <a:tailEnd len="sm" w="sm" type="none"/>
                    </a:lnL>
                    <a:lnR cap="flat" cmpd="sng" w="114300">
                      <a:solidFill>
                        <a:srgbClr val="9E9E9E"/>
                      </a:solidFill>
                      <a:prstDash val="solid"/>
                      <a:round/>
                      <a:headEnd len="sm" w="sm" type="none"/>
                      <a:tailEnd len="sm" w="sm" type="none"/>
                    </a:lnR>
                    <a:lnT cap="flat" cmpd="sng" w="114300">
                      <a:solidFill>
                        <a:srgbClr val="9E9E9E"/>
                      </a:solidFill>
                      <a:prstDash val="solid"/>
                      <a:round/>
                      <a:headEnd len="sm" w="sm" type="none"/>
                      <a:tailEnd len="sm" w="sm" type="none"/>
                    </a:lnT>
                    <a:lnB cap="flat" cmpd="sng" w="114300">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title"/>
          </p:nvPr>
        </p:nvSpPr>
        <p:spPr>
          <a:xfrm>
            <a:off x="819150" y="296575"/>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sz="3400" u="sng">
                <a:solidFill>
                  <a:srgbClr val="980000"/>
                </a:solidFill>
                <a:latin typeface="Montserrat"/>
                <a:ea typeface="Montserrat"/>
                <a:cs typeface="Montserrat"/>
                <a:sym typeface="Montserrat"/>
              </a:rPr>
              <a:t>Status_Audit Table</a:t>
            </a:r>
            <a:endParaRPr b="1" i="1" sz="3400" u="sng">
              <a:solidFill>
                <a:srgbClr val="98000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67" name="Google Shape;367;p40"/>
          <p:cNvSpPr txBox="1"/>
          <p:nvPr>
            <p:ph idx="1" type="body"/>
          </p:nvPr>
        </p:nvSpPr>
        <p:spPr>
          <a:xfrm>
            <a:off x="819150" y="10516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solidFill>
                  <a:srgbClr val="222222"/>
                </a:solidFill>
                <a:latin typeface="Lato"/>
                <a:ea typeface="Lato"/>
                <a:cs typeface="Lato"/>
                <a:sym typeface="Lato"/>
              </a:rPr>
              <a:t> It keeps track  status of  tickets more briefly what happens to tickets and such stuffs  and helped us in </a:t>
            </a:r>
            <a:r>
              <a:rPr b="1" lang="en-GB" sz="1500">
                <a:solidFill>
                  <a:srgbClr val="222222"/>
                </a:solidFill>
                <a:latin typeface="Lato"/>
                <a:ea typeface="Lato"/>
                <a:cs typeface="Lato"/>
                <a:sym typeface="Lato"/>
              </a:rPr>
              <a:t>Triggers</a:t>
            </a:r>
            <a:r>
              <a:rPr lang="en-GB" sz="1500">
                <a:solidFill>
                  <a:srgbClr val="222222"/>
                </a:solidFill>
                <a:latin typeface="Lato"/>
                <a:ea typeface="Lato"/>
                <a:cs typeface="Lato"/>
                <a:sym typeface="Lato"/>
              </a:rPr>
              <a:t>  part of this project.</a:t>
            </a:r>
            <a:endParaRPr>
              <a:solidFill>
                <a:srgbClr val="222222"/>
              </a:solidFill>
            </a:endParaRPr>
          </a:p>
        </p:txBody>
      </p:sp>
      <p:pic>
        <p:nvPicPr>
          <p:cNvPr id="368" name="Google Shape;368;p40"/>
          <p:cNvPicPr preferRelativeResize="0"/>
          <p:nvPr/>
        </p:nvPicPr>
        <p:blipFill>
          <a:blip r:embed="rId3">
            <a:alphaModFix/>
          </a:blip>
          <a:stretch>
            <a:fillRect/>
          </a:stretch>
        </p:blipFill>
        <p:spPr>
          <a:xfrm>
            <a:off x="2581275" y="1700613"/>
            <a:ext cx="3981450" cy="3076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75"/>
          <p:cNvSpPr txBox="1"/>
          <p:nvPr>
            <p:ph type="title"/>
          </p:nvPr>
        </p:nvSpPr>
        <p:spPr>
          <a:xfrm>
            <a:off x="819150" y="219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200">
                <a:solidFill>
                  <a:srgbClr val="000000"/>
                </a:solidFill>
                <a:highlight>
                  <a:schemeClr val="dk1"/>
                </a:highlight>
                <a:latin typeface="Arial"/>
                <a:ea typeface="Arial"/>
                <a:cs typeface="Arial"/>
                <a:sym typeface="Arial"/>
              </a:rPr>
              <a:t>Structure of PL/SQL Block:</a:t>
            </a:r>
            <a:endParaRPr sz="3900">
              <a:solidFill>
                <a:srgbClr val="000000"/>
              </a:solidFill>
              <a:highlight>
                <a:schemeClr val="dk1"/>
              </a:highlight>
            </a:endParaRPr>
          </a:p>
        </p:txBody>
      </p:sp>
      <p:sp>
        <p:nvSpPr>
          <p:cNvPr id="1476" name="Google Shape;1476;p175"/>
          <p:cNvSpPr txBox="1"/>
          <p:nvPr>
            <p:ph idx="1" type="body"/>
          </p:nvPr>
        </p:nvSpPr>
        <p:spPr>
          <a:xfrm>
            <a:off x="819150" y="669925"/>
            <a:ext cx="7505700" cy="42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solidFill>
                  <a:srgbClr val="222222"/>
                </a:solidFill>
                <a:highlight>
                  <a:schemeClr val="dk1"/>
                </a:highlight>
                <a:latin typeface="Arial"/>
                <a:ea typeface="Arial"/>
                <a:cs typeface="Arial"/>
                <a:sym typeface="Arial"/>
              </a:rPr>
              <a:t>PL/SQL extends SQL by adding constructs found in procedural languages, resulting in a structural language that is more powerful than SQL. The basic unit in PL/SQL is a block. All PL/SQL programs are made up of blocks, which can be nested within each other.</a:t>
            </a:r>
            <a:endParaRPr sz="1700">
              <a:solidFill>
                <a:srgbClr val="222222"/>
              </a:solidFill>
              <a:highlight>
                <a:schemeClr val="dk1"/>
              </a:highlight>
              <a:latin typeface="Arial"/>
              <a:ea typeface="Arial"/>
              <a:cs typeface="Arial"/>
              <a:sym typeface="Arial"/>
            </a:endParaRPr>
          </a:p>
          <a:p>
            <a:pPr indent="0" lvl="0" marL="0" rtl="0" algn="l">
              <a:spcBef>
                <a:spcPts val="1200"/>
              </a:spcBef>
              <a:spcAft>
                <a:spcPts val="1200"/>
              </a:spcAft>
              <a:buNone/>
            </a:pPr>
            <a:r>
              <a:t/>
            </a:r>
            <a:endParaRPr sz="1700">
              <a:solidFill>
                <a:srgbClr val="222222"/>
              </a:solidFill>
              <a:highlight>
                <a:schemeClr val="dk1"/>
              </a:highlight>
              <a:latin typeface="Arial"/>
              <a:ea typeface="Arial"/>
              <a:cs typeface="Arial"/>
              <a:sym typeface="Arial"/>
            </a:endParaRPr>
          </a:p>
        </p:txBody>
      </p:sp>
      <p:pic>
        <p:nvPicPr>
          <p:cNvPr id="1477" name="Google Shape;1477;p175"/>
          <p:cNvPicPr preferRelativeResize="0"/>
          <p:nvPr/>
        </p:nvPicPr>
        <p:blipFill>
          <a:blip r:embed="rId3">
            <a:alphaModFix/>
          </a:blip>
          <a:stretch>
            <a:fillRect/>
          </a:stretch>
        </p:blipFill>
        <p:spPr>
          <a:xfrm>
            <a:off x="2405050" y="2037025"/>
            <a:ext cx="4333875" cy="2857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76"/>
          <p:cNvSpPr txBox="1"/>
          <p:nvPr>
            <p:ph type="title"/>
          </p:nvPr>
        </p:nvSpPr>
        <p:spPr>
          <a:xfrm>
            <a:off x="819150" y="229525"/>
            <a:ext cx="7505700" cy="639300"/>
          </a:xfrm>
          <a:prstGeom prst="rect">
            <a:avLst/>
          </a:prstGeom>
        </p:spPr>
        <p:txBody>
          <a:bodyPr anchorCtr="0" anchor="t" bIns="91425" lIns="91425" spcFirstLastPara="1" rIns="91425" wrap="square" tIns="91425">
            <a:normAutofit fontScale="90000"/>
          </a:bodyPr>
          <a:lstStyle/>
          <a:p>
            <a:pPr indent="457200" lvl="0" marL="914400" rtl="0" algn="l">
              <a:spcBef>
                <a:spcPts val="0"/>
              </a:spcBef>
              <a:spcAft>
                <a:spcPts val="0"/>
              </a:spcAft>
              <a:buNone/>
            </a:pPr>
            <a:r>
              <a:rPr b="1" i="1" lang="en-GB" u="sng">
                <a:solidFill>
                  <a:srgbClr val="980000"/>
                </a:solidFill>
              </a:rPr>
              <a:t>PROCEDURES IN PL/SQL</a:t>
            </a:r>
            <a:endParaRPr b="1" i="1" u="sng">
              <a:solidFill>
                <a:srgbClr val="980000"/>
              </a:solidFill>
            </a:endParaRPr>
          </a:p>
        </p:txBody>
      </p:sp>
      <p:sp>
        <p:nvSpPr>
          <p:cNvPr id="1483" name="Google Shape;1483;p176"/>
          <p:cNvSpPr txBox="1"/>
          <p:nvPr>
            <p:ph idx="1" type="body"/>
          </p:nvPr>
        </p:nvSpPr>
        <p:spPr>
          <a:xfrm>
            <a:off x="202475" y="1006650"/>
            <a:ext cx="8726700" cy="39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222222"/>
                </a:solidFill>
                <a:highlight>
                  <a:schemeClr val="dk1"/>
                </a:highlight>
                <a:latin typeface="Arial"/>
                <a:ea typeface="Arial"/>
                <a:cs typeface="Arial"/>
                <a:sym typeface="Arial"/>
              </a:rPr>
              <a:t>A stored procedure in PL/SQL is a series of SQL statements which can be stored in the database catalogue and can be reused.. A procedure can be thought of as a function or a method which may or may not returns a value.ALL statements of a block are passed to Oracle engine all at once which increases processing speed and decrease </a:t>
            </a:r>
            <a:r>
              <a:rPr b="1" lang="en-GB" sz="1000">
                <a:solidFill>
                  <a:srgbClr val="222222"/>
                </a:solidFill>
                <a:highlight>
                  <a:schemeClr val="dk1"/>
                </a:highlight>
                <a:latin typeface="Arial"/>
                <a:ea typeface="Arial"/>
                <a:cs typeface="Arial"/>
                <a:sym typeface="Arial"/>
              </a:rPr>
              <a:t>traffic.</a:t>
            </a:r>
            <a:r>
              <a:rPr lang="en-GB">
                <a:solidFill>
                  <a:srgbClr val="222222"/>
                </a:solidFill>
                <a:highlight>
                  <a:schemeClr val="dk1"/>
                </a:highlight>
                <a:latin typeface="Arial"/>
                <a:ea typeface="Arial"/>
                <a:cs typeface="Arial"/>
                <a:sym typeface="Arial"/>
              </a:rPr>
              <a:t> </a:t>
            </a:r>
            <a:r>
              <a:rPr b="1" lang="en-GB" u="sng">
                <a:solidFill>
                  <a:srgbClr val="222222"/>
                </a:solidFill>
                <a:highlight>
                  <a:schemeClr val="dk1"/>
                </a:highlight>
                <a:latin typeface="Arial"/>
                <a:ea typeface="Arial"/>
                <a:cs typeface="Arial"/>
                <a:sym typeface="Arial"/>
              </a:rPr>
              <a:t>SYNTAX:</a:t>
            </a:r>
            <a:r>
              <a:rPr lang="en-GB">
                <a:solidFill>
                  <a:srgbClr val="222222"/>
                </a:solidFill>
                <a:highlight>
                  <a:schemeClr val="dk1"/>
                </a:highlight>
                <a:latin typeface="Arial"/>
                <a:ea typeface="Arial"/>
                <a:cs typeface="Arial"/>
                <a:sym typeface="Arial"/>
              </a:rPr>
              <a:t>							                                        </a:t>
            </a:r>
            <a:endParaRPr>
              <a:solidFill>
                <a:srgbClr val="222222"/>
              </a:solidFill>
              <a:highlight>
                <a:schemeClr val="dk1"/>
              </a:highlight>
              <a:latin typeface="Arial"/>
              <a:ea typeface="Arial"/>
              <a:cs typeface="Arial"/>
              <a:sym typeface="Arial"/>
            </a:endParaRPr>
          </a:p>
          <a:p>
            <a:pPr indent="0" lvl="0" marL="5486400" rtl="0" algn="l">
              <a:spcBef>
                <a:spcPts val="1200"/>
              </a:spcBef>
              <a:spcAft>
                <a:spcPts val="1200"/>
              </a:spcAft>
              <a:buNone/>
            </a:pPr>
            <a:r>
              <a:rPr b="1" lang="en-GB" sz="2400">
                <a:solidFill>
                  <a:schemeClr val="lt1"/>
                </a:solidFill>
                <a:latin typeface="Nunito"/>
                <a:ea typeface="Nunito"/>
                <a:cs typeface="Nunito"/>
                <a:sym typeface="Nunito"/>
              </a:rPr>
              <a:t>    </a:t>
            </a:r>
            <a:r>
              <a:rPr b="1" lang="en-GB" sz="2400" u="sng">
                <a:solidFill>
                  <a:schemeClr val="lt1"/>
                </a:solidFill>
                <a:latin typeface="Nunito"/>
                <a:ea typeface="Nunito"/>
                <a:cs typeface="Nunito"/>
                <a:sym typeface="Nunito"/>
              </a:rPr>
              <a:t>OUTPUT</a:t>
            </a:r>
            <a:r>
              <a:rPr lang="en-GB">
                <a:solidFill>
                  <a:srgbClr val="222222"/>
                </a:solidFill>
                <a:highlight>
                  <a:schemeClr val="dk1"/>
                </a:highlight>
                <a:latin typeface="Arial"/>
                <a:ea typeface="Arial"/>
                <a:cs typeface="Arial"/>
                <a:sym typeface="Arial"/>
              </a:rPr>
              <a:t>						</a:t>
            </a:r>
            <a:endParaRPr b="1" u="sng">
              <a:solidFill>
                <a:srgbClr val="000000"/>
              </a:solidFill>
              <a:highlight>
                <a:schemeClr val="dk1"/>
              </a:highlight>
              <a:latin typeface="Arial"/>
              <a:ea typeface="Arial"/>
              <a:cs typeface="Arial"/>
              <a:sym typeface="Arial"/>
            </a:endParaRPr>
          </a:p>
        </p:txBody>
      </p:sp>
      <p:pic>
        <p:nvPicPr>
          <p:cNvPr id="1484" name="Google Shape;1484;p176"/>
          <p:cNvPicPr preferRelativeResize="0"/>
          <p:nvPr/>
        </p:nvPicPr>
        <p:blipFill>
          <a:blip r:embed="rId3">
            <a:alphaModFix/>
          </a:blip>
          <a:stretch>
            <a:fillRect/>
          </a:stretch>
        </p:blipFill>
        <p:spPr>
          <a:xfrm>
            <a:off x="275950" y="2321925"/>
            <a:ext cx="4617725" cy="2542350"/>
          </a:xfrm>
          <a:prstGeom prst="rect">
            <a:avLst/>
          </a:prstGeom>
          <a:noFill/>
          <a:ln>
            <a:noFill/>
          </a:ln>
        </p:spPr>
      </p:pic>
      <p:pic>
        <p:nvPicPr>
          <p:cNvPr id="1485" name="Google Shape;1485;p176"/>
          <p:cNvPicPr preferRelativeResize="0"/>
          <p:nvPr/>
        </p:nvPicPr>
        <p:blipFill rotWithShape="1">
          <a:blip r:embed="rId4">
            <a:alphaModFix/>
          </a:blip>
          <a:srcRect b="0" l="0" r="0" t="15175"/>
          <a:stretch/>
        </p:blipFill>
        <p:spPr>
          <a:xfrm>
            <a:off x="4978725" y="2615825"/>
            <a:ext cx="3853399" cy="22043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77"/>
          <p:cNvSpPr txBox="1"/>
          <p:nvPr>
            <p:ph idx="1" type="body"/>
          </p:nvPr>
        </p:nvSpPr>
        <p:spPr>
          <a:xfrm>
            <a:off x="819150" y="766425"/>
            <a:ext cx="7505700" cy="3886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GB" sz="2100" u="sng">
                <a:solidFill>
                  <a:srgbClr val="000000"/>
                </a:solidFill>
                <a:highlight>
                  <a:schemeClr val="dk1"/>
                </a:highlight>
                <a:latin typeface="Arial"/>
                <a:ea typeface="Arial"/>
                <a:cs typeface="Arial"/>
                <a:sym typeface="Arial"/>
              </a:rPr>
              <a:t>Advantages:</a:t>
            </a:r>
            <a:endParaRPr b="1" sz="2100" u="sng">
              <a:solidFill>
                <a:srgbClr val="000000"/>
              </a:solidFill>
              <a:highlight>
                <a:schemeClr val="dk1"/>
              </a:highlight>
              <a:latin typeface="Arial"/>
              <a:ea typeface="Arial"/>
              <a:cs typeface="Arial"/>
              <a:sym typeface="Arial"/>
            </a:endParaRPr>
          </a:p>
          <a:p>
            <a:pPr indent="-302021" lvl="0" marL="685800" rtl="0" algn="l">
              <a:lnSpc>
                <a:spcPct val="158000"/>
              </a:lnSpc>
              <a:spcBef>
                <a:spcPts val="1200"/>
              </a:spcBef>
              <a:spcAft>
                <a:spcPts val="0"/>
              </a:spcAft>
              <a:buClr>
                <a:srgbClr val="000000"/>
              </a:buClr>
              <a:buSzPct val="100000"/>
              <a:buFont typeface="Arial"/>
              <a:buChar char="●"/>
            </a:pPr>
            <a:r>
              <a:rPr lang="en-GB" sz="1850">
                <a:solidFill>
                  <a:srgbClr val="000000"/>
                </a:solidFill>
                <a:highlight>
                  <a:schemeClr val="dk1"/>
                </a:highlight>
                <a:latin typeface="Arial"/>
                <a:ea typeface="Arial"/>
                <a:cs typeface="Arial"/>
                <a:sym typeface="Arial"/>
              </a:rPr>
              <a:t>They result in performance improvement of the application. If a procedure is being called frequently in an application in a single connection, then the compiled version of the procedure is delivered.</a:t>
            </a:r>
            <a:endParaRPr sz="1850">
              <a:solidFill>
                <a:srgbClr val="000000"/>
              </a:solidFill>
              <a:highlight>
                <a:schemeClr val="dk1"/>
              </a:highlight>
              <a:latin typeface="Arial"/>
              <a:ea typeface="Arial"/>
              <a:cs typeface="Arial"/>
              <a:sym typeface="Arial"/>
            </a:endParaRPr>
          </a:p>
          <a:p>
            <a:pPr indent="-302021" lvl="0" marL="685800" rtl="0" algn="l">
              <a:lnSpc>
                <a:spcPct val="158000"/>
              </a:lnSpc>
              <a:spcBef>
                <a:spcPts val="0"/>
              </a:spcBef>
              <a:spcAft>
                <a:spcPts val="0"/>
              </a:spcAft>
              <a:buClr>
                <a:srgbClr val="000000"/>
              </a:buClr>
              <a:buSzPct val="100000"/>
              <a:buFont typeface="Arial"/>
              <a:buChar char="●"/>
            </a:pPr>
            <a:r>
              <a:rPr lang="en-GB" sz="1850">
                <a:solidFill>
                  <a:srgbClr val="000000"/>
                </a:solidFill>
                <a:highlight>
                  <a:schemeClr val="dk1"/>
                </a:highlight>
                <a:latin typeface="Arial"/>
                <a:ea typeface="Arial"/>
                <a:cs typeface="Arial"/>
                <a:sym typeface="Arial"/>
              </a:rPr>
              <a:t>They reduce the traffic between the database and the application, since the lengthy statements are already fed into the database and need not be sent again and again via the application.</a:t>
            </a:r>
            <a:endParaRPr sz="1850">
              <a:solidFill>
                <a:srgbClr val="000000"/>
              </a:solidFill>
              <a:highlight>
                <a:schemeClr val="dk1"/>
              </a:highlight>
              <a:latin typeface="Arial"/>
              <a:ea typeface="Arial"/>
              <a:cs typeface="Arial"/>
              <a:sym typeface="Arial"/>
            </a:endParaRPr>
          </a:p>
          <a:p>
            <a:pPr indent="-302021" lvl="0" marL="685800" rtl="0" algn="l">
              <a:lnSpc>
                <a:spcPct val="158000"/>
              </a:lnSpc>
              <a:spcBef>
                <a:spcPts val="0"/>
              </a:spcBef>
              <a:spcAft>
                <a:spcPts val="0"/>
              </a:spcAft>
              <a:buClr>
                <a:srgbClr val="000000"/>
              </a:buClr>
              <a:buSzPct val="100000"/>
              <a:buFont typeface="Arial"/>
              <a:buChar char="●"/>
            </a:pPr>
            <a:r>
              <a:rPr lang="en-GB" sz="1850">
                <a:solidFill>
                  <a:srgbClr val="000000"/>
                </a:solidFill>
                <a:highlight>
                  <a:schemeClr val="dk1"/>
                </a:highlight>
                <a:latin typeface="Arial"/>
                <a:ea typeface="Arial"/>
                <a:cs typeface="Arial"/>
                <a:sym typeface="Arial"/>
              </a:rPr>
              <a:t>They add to code reusability, similar to how functions and methods work in other languages such as C/C++ and Java.</a:t>
            </a:r>
            <a:endParaRPr b="1" sz="1850">
              <a:solidFill>
                <a:srgbClr val="000000"/>
              </a:solidFill>
              <a:highlight>
                <a:schemeClr val="dk1"/>
              </a:highlight>
              <a:latin typeface="Arial"/>
              <a:ea typeface="Arial"/>
              <a:cs typeface="Arial"/>
              <a:sym typeface="Arial"/>
            </a:endParaRPr>
          </a:p>
          <a:p>
            <a:pPr indent="0" lvl="0" marL="0" rtl="0" algn="l">
              <a:spcBef>
                <a:spcPts val="3600"/>
              </a:spcBef>
              <a:spcAft>
                <a:spcPts val="0"/>
              </a:spcAft>
              <a:buNone/>
            </a:pPr>
            <a:r>
              <a:rPr b="1" lang="en-GB" sz="2100">
                <a:solidFill>
                  <a:srgbClr val="000000"/>
                </a:solidFill>
                <a:highlight>
                  <a:schemeClr val="dk1"/>
                </a:highlight>
                <a:latin typeface="Arial"/>
                <a:ea typeface="Arial"/>
                <a:cs typeface="Arial"/>
                <a:sym typeface="Arial"/>
              </a:rPr>
              <a:t>Disadvantages:</a:t>
            </a:r>
            <a:endParaRPr b="1" sz="2100">
              <a:solidFill>
                <a:srgbClr val="000000"/>
              </a:solidFill>
              <a:highlight>
                <a:schemeClr val="dk1"/>
              </a:highlight>
              <a:latin typeface="Arial"/>
              <a:ea typeface="Arial"/>
              <a:cs typeface="Arial"/>
              <a:sym typeface="Arial"/>
            </a:endParaRPr>
          </a:p>
          <a:p>
            <a:pPr indent="-299243" lvl="0" marL="685800" rtl="0" algn="l">
              <a:lnSpc>
                <a:spcPct val="158000"/>
              </a:lnSpc>
              <a:spcBef>
                <a:spcPts val="800"/>
              </a:spcBef>
              <a:spcAft>
                <a:spcPts val="0"/>
              </a:spcAft>
              <a:buClr>
                <a:srgbClr val="000000"/>
              </a:buClr>
              <a:buSzPct val="100000"/>
              <a:buFont typeface="Arial"/>
              <a:buChar char="●"/>
            </a:pPr>
            <a:r>
              <a:rPr lang="en-GB" sz="1779">
                <a:solidFill>
                  <a:srgbClr val="000000"/>
                </a:solidFill>
                <a:highlight>
                  <a:schemeClr val="dk1"/>
                </a:highlight>
                <a:latin typeface="Arial"/>
                <a:ea typeface="Arial"/>
                <a:cs typeface="Arial"/>
                <a:sym typeface="Arial"/>
              </a:rPr>
              <a:t>Stored procedures can cause a lot of memory usage. </a:t>
            </a:r>
            <a:endParaRPr sz="1779">
              <a:solidFill>
                <a:srgbClr val="000000"/>
              </a:solidFill>
              <a:highlight>
                <a:schemeClr val="dk1"/>
              </a:highlight>
              <a:latin typeface="Arial"/>
              <a:ea typeface="Arial"/>
              <a:cs typeface="Arial"/>
              <a:sym typeface="Arial"/>
            </a:endParaRPr>
          </a:p>
          <a:p>
            <a:pPr indent="-299243" lvl="0" marL="685800" rtl="0" algn="l">
              <a:lnSpc>
                <a:spcPct val="158000"/>
              </a:lnSpc>
              <a:spcBef>
                <a:spcPts val="0"/>
              </a:spcBef>
              <a:spcAft>
                <a:spcPts val="0"/>
              </a:spcAft>
              <a:buClr>
                <a:srgbClr val="000000"/>
              </a:buClr>
              <a:buSzPct val="100000"/>
              <a:buFont typeface="Arial"/>
              <a:buChar char="●"/>
            </a:pPr>
            <a:r>
              <a:rPr lang="en-GB" sz="1779">
                <a:solidFill>
                  <a:srgbClr val="000000"/>
                </a:solidFill>
                <a:highlight>
                  <a:schemeClr val="dk1"/>
                </a:highlight>
                <a:latin typeface="Arial"/>
                <a:ea typeface="Arial"/>
                <a:cs typeface="Arial"/>
                <a:sym typeface="Arial"/>
              </a:rPr>
              <a:t>MySQL does not provide the functionality of debugging the stored procedures.</a:t>
            </a:r>
            <a:endParaRPr sz="1779">
              <a:solidFill>
                <a:srgbClr val="000000"/>
              </a:solidFill>
              <a:highlight>
                <a:schemeClr val="dk1"/>
              </a:highlight>
              <a:latin typeface="Arial"/>
              <a:ea typeface="Arial"/>
              <a:cs typeface="Arial"/>
              <a:sym typeface="Arial"/>
            </a:endParaRPr>
          </a:p>
          <a:p>
            <a:pPr indent="0" lvl="0" marL="0" rtl="0" algn="l">
              <a:spcBef>
                <a:spcPts val="3600"/>
              </a:spcBef>
              <a:spcAft>
                <a:spcPts val="120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78"/>
          <p:cNvSpPr txBox="1"/>
          <p:nvPr>
            <p:ph type="title"/>
          </p:nvPr>
        </p:nvSpPr>
        <p:spPr>
          <a:xfrm>
            <a:off x="819150" y="3832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latin typeface="Montserrat"/>
                <a:ea typeface="Montserrat"/>
                <a:cs typeface="Montserrat"/>
                <a:sym typeface="Montserrat"/>
              </a:rPr>
              <a:t>CURSOR</a:t>
            </a:r>
            <a:endParaRPr b="1" i="1" sz="3600" u="sng">
              <a:solidFill>
                <a:srgbClr val="980000"/>
              </a:solidFill>
            </a:endParaRPr>
          </a:p>
        </p:txBody>
      </p:sp>
      <p:sp>
        <p:nvSpPr>
          <p:cNvPr id="1496" name="Google Shape;1496;p178"/>
          <p:cNvSpPr txBox="1"/>
          <p:nvPr>
            <p:ph idx="1" type="body"/>
          </p:nvPr>
        </p:nvSpPr>
        <p:spPr>
          <a:xfrm>
            <a:off x="819150" y="11383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500">
                <a:solidFill>
                  <a:srgbClr val="222222"/>
                </a:solidFill>
                <a:latin typeface="Arial"/>
                <a:ea typeface="Arial"/>
                <a:cs typeface="Arial"/>
                <a:sym typeface="Arial"/>
              </a:rPr>
              <a:t>Def: Cursors are used to store Database Tables. There are two types of cursors</a:t>
            </a:r>
            <a:endParaRPr b="1" sz="1500">
              <a:solidFill>
                <a:srgbClr val="222222"/>
              </a:solidFill>
              <a:latin typeface="Arial"/>
              <a:ea typeface="Arial"/>
              <a:cs typeface="Arial"/>
              <a:sym typeface="Arial"/>
            </a:endParaRPr>
          </a:p>
          <a:p>
            <a:pPr indent="-323850" lvl="0" marL="457200" rtl="0" algn="l">
              <a:spcBef>
                <a:spcPts val="1200"/>
              </a:spcBef>
              <a:spcAft>
                <a:spcPts val="0"/>
              </a:spcAft>
              <a:buClr>
                <a:srgbClr val="222222"/>
              </a:buClr>
              <a:buSzPts val="1500"/>
              <a:buFont typeface="Arial"/>
              <a:buChar char="●"/>
            </a:pPr>
            <a:r>
              <a:rPr b="1" lang="en-GB" sz="1500">
                <a:solidFill>
                  <a:srgbClr val="222222"/>
                </a:solidFill>
                <a:latin typeface="Arial"/>
                <a:ea typeface="Arial"/>
                <a:cs typeface="Arial"/>
                <a:sym typeface="Arial"/>
              </a:rPr>
              <a:t>Implicit Cursors: Default Cursors of SQL SERVER. These Cursors are allocated by SQL SERVER when the user performs DML operations.</a:t>
            </a:r>
            <a:endParaRPr b="1" sz="1500">
              <a:solidFill>
                <a:srgbClr val="222222"/>
              </a:solidFill>
              <a:latin typeface="Arial"/>
              <a:ea typeface="Arial"/>
              <a:cs typeface="Arial"/>
              <a:sym typeface="Arial"/>
            </a:endParaRPr>
          </a:p>
          <a:p>
            <a:pPr indent="0" lvl="0" marL="457200" rtl="0" algn="l">
              <a:spcBef>
                <a:spcPts val="1200"/>
              </a:spcBef>
              <a:spcAft>
                <a:spcPts val="0"/>
              </a:spcAft>
              <a:buNone/>
            </a:pPr>
            <a:r>
              <a:t/>
            </a:r>
            <a:endParaRPr b="1" sz="1500">
              <a:solidFill>
                <a:srgbClr val="222222"/>
              </a:solidFill>
              <a:latin typeface="Arial"/>
              <a:ea typeface="Arial"/>
              <a:cs typeface="Arial"/>
              <a:sym typeface="Arial"/>
            </a:endParaRPr>
          </a:p>
          <a:p>
            <a:pPr indent="-323850" lvl="0" marL="457200" rtl="0" algn="l">
              <a:spcBef>
                <a:spcPts val="1200"/>
              </a:spcBef>
              <a:spcAft>
                <a:spcPts val="0"/>
              </a:spcAft>
              <a:buClr>
                <a:schemeClr val="dk1"/>
              </a:buClr>
              <a:buSzPts val="1500"/>
              <a:buFont typeface="Arial"/>
              <a:buChar char="●"/>
            </a:pPr>
            <a:r>
              <a:rPr b="1" lang="en-GB" sz="1500">
                <a:solidFill>
                  <a:srgbClr val="222222"/>
                </a:solidFill>
                <a:latin typeface="Arial"/>
                <a:ea typeface="Arial"/>
                <a:cs typeface="Arial"/>
                <a:sym typeface="Arial"/>
              </a:rPr>
              <a:t>Explicit Cursors: Explicit Cursors are Created by Users whenever the user requires them. Explicit Cursors are used for Fetching data from Table in Row-By-Row Manner.</a:t>
            </a:r>
            <a:endParaRPr b="1" sz="1500">
              <a:solidFill>
                <a:srgbClr val="222222"/>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79"/>
          <p:cNvSpPr txBox="1"/>
          <p:nvPr>
            <p:ph idx="1" type="body"/>
          </p:nvPr>
        </p:nvSpPr>
        <p:spPr>
          <a:xfrm>
            <a:off x="4796950" y="390775"/>
            <a:ext cx="3528000" cy="404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222222"/>
                </a:solidFill>
                <a:latin typeface="Lato"/>
                <a:ea typeface="Lato"/>
                <a:cs typeface="Lato"/>
                <a:sym typeface="Lato"/>
              </a:rPr>
              <a:t>A Cursor is being used to count no of Passengers and output it to the consol by fetching it from table Passenger.</a:t>
            </a:r>
            <a:endParaRPr>
              <a:solidFill>
                <a:srgbClr val="222222"/>
              </a:solidFill>
              <a:latin typeface="Lato"/>
              <a:ea typeface="Lato"/>
              <a:cs typeface="Lato"/>
              <a:sym typeface="Lato"/>
            </a:endParaRPr>
          </a:p>
          <a:p>
            <a:pPr indent="0" lvl="0" marL="0" rtl="0" algn="l">
              <a:spcBef>
                <a:spcPts val="1200"/>
              </a:spcBef>
              <a:spcAft>
                <a:spcPts val="0"/>
              </a:spcAft>
              <a:buNone/>
            </a:pPr>
            <a:r>
              <a:t/>
            </a:r>
            <a:endParaRPr>
              <a:solidFill>
                <a:srgbClr val="222222"/>
              </a:solidFill>
              <a:latin typeface="Lato"/>
              <a:ea typeface="Lato"/>
              <a:cs typeface="Lato"/>
              <a:sym typeface="Lato"/>
            </a:endParaRPr>
          </a:p>
          <a:p>
            <a:pPr indent="0" lvl="0" marL="0" rtl="0" algn="l">
              <a:spcBef>
                <a:spcPts val="1200"/>
              </a:spcBef>
              <a:spcAft>
                <a:spcPts val="0"/>
              </a:spcAft>
              <a:buNone/>
            </a:pPr>
            <a:r>
              <a:rPr lang="en-GB">
                <a:solidFill>
                  <a:srgbClr val="222222"/>
                </a:solidFill>
                <a:latin typeface="Lato"/>
                <a:ea typeface="Lato"/>
                <a:cs typeface="Lato"/>
                <a:sym typeface="Lato"/>
              </a:rPr>
              <a:t>     </a:t>
            </a:r>
            <a:endParaRPr>
              <a:solidFill>
                <a:srgbClr val="222222"/>
              </a:solidFill>
              <a:latin typeface="Lato"/>
              <a:ea typeface="Lato"/>
              <a:cs typeface="Lato"/>
              <a:sym typeface="Lato"/>
            </a:endParaRPr>
          </a:p>
          <a:p>
            <a:pPr indent="0" lvl="0" marL="0" rtl="0" algn="l">
              <a:spcBef>
                <a:spcPts val="1200"/>
              </a:spcBef>
              <a:spcAft>
                <a:spcPts val="0"/>
              </a:spcAft>
              <a:buNone/>
            </a:pPr>
            <a:r>
              <a:rPr lang="en-GB">
                <a:solidFill>
                  <a:srgbClr val="222222"/>
                </a:solidFill>
                <a:latin typeface="Lato"/>
                <a:ea typeface="Lato"/>
                <a:cs typeface="Lato"/>
                <a:sym typeface="Lato"/>
              </a:rPr>
              <a:t>  OUTPUT:</a:t>
            </a:r>
            <a:endParaRPr>
              <a:solidFill>
                <a:srgbClr val="222222"/>
              </a:solidFill>
              <a:latin typeface="Lato"/>
              <a:ea typeface="Lato"/>
              <a:cs typeface="Lato"/>
              <a:sym typeface="Lato"/>
            </a:endParaRPr>
          </a:p>
          <a:p>
            <a:pPr indent="0" lvl="0" marL="0" rtl="0" algn="l">
              <a:spcBef>
                <a:spcPts val="1200"/>
              </a:spcBef>
              <a:spcAft>
                <a:spcPts val="1200"/>
              </a:spcAft>
              <a:buNone/>
            </a:pPr>
            <a:r>
              <a:t/>
            </a:r>
            <a:endParaRPr/>
          </a:p>
        </p:txBody>
      </p:sp>
      <p:pic>
        <p:nvPicPr>
          <p:cNvPr id="1502" name="Google Shape;1502;p179"/>
          <p:cNvPicPr preferRelativeResize="0"/>
          <p:nvPr/>
        </p:nvPicPr>
        <p:blipFill rotWithShape="1">
          <a:blip r:embed="rId3">
            <a:alphaModFix/>
          </a:blip>
          <a:srcRect b="14467" l="4997" r="3469" t="12868"/>
          <a:stretch/>
        </p:blipFill>
        <p:spPr>
          <a:xfrm>
            <a:off x="298500" y="257613"/>
            <a:ext cx="4273501" cy="4628275"/>
          </a:xfrm>
          <a:prstGeom prst="rect">
            <a:avLst/>
          </a:prstGeom>
          <a:noFill/>
          <a:ln>
            <a:noFill/>
          </a:ln>
        </p:spPr>
      </p:pic>
      <p:pic>
        <p:nvPicPr>
          <p:cNvPr id="1503" name="Google Shape;1503;p179"/>
          <p:cNvPicPr preferRelativeResize="0"/>
          <p:nvPr/>
        </p:nvPicPr>
        <p:blipFill>
          <a:blip r:embed="rId4">
            <a:alphaModFix/>
          </a:blip>
          <a:stretch>
            <a:fillRect/>
          </a:stretch>
        </p:blipFill>
        <p:spPr>
          <a:xfrm>
            <a:off x="5127950" y="2693575"/>
            <a:ext cx="2038350" cy="14287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80"/>
          <p:cNvSpPr txBox="1"/>
          <p:nvPr>
            <p:ph type="title"/>
          </p:nvPr>
        </p:nvSpPr>
        <p:spPr>
          <a:xfrm>
            <a:off x="1297500" y="114675"/>
            <a:ext cx="7038900" cy="868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2700"/>
              <a:t>                        </a:t>
            </a:r>
            <a:r>
              <a:rPr b="1" i="1" lang="en-GB" u="sng">
                <a:solidFill>
                  <a:srgbClr val="980000"/>
                </a:solidFill>
              </a:rPr>
              <a:t>Packages</a:t>
            </a:r>
            <a:endParaRPr b="1" i="1" u="sng">
              <a:solidFill>
                <a:srgbClr val="980000"/>
              </a:solidFill>
            </a:endParaRPr>
          </a:p>
        </p:txBody>
      </p:sp>
      <p:sp>
        <p:nvSpPr>
          <p:cNvPr id="1509" name="Google Shape;1509;p180"/>
          <p:cNvSpPr txBox="1"/>
          <p:nvPr>
            <p:ph idx="1" type="body"/>
          </p:nvPr>
        </p:nvSpPr>
        <p:spPr>
          <a:xfrm>
            <a:off x="734775" y="982875"/>
            <a:ext cx="7847700" cy="35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t>Packages are schema objects that group logically related PL/SQL types, variables,functions,procedures,cursors and subprograms under a single unit.</a:t>
            </a:r>
            <a:endParaRPr b="1" sz="1600"/>
          </a:p>
          <a:p>
            <a:pPr indent="0" lvl="0" marL="0" rtl="0" algn="l">
              <a:spcBef>
                <a:spcPts val="1200"/>
              </a:spcBef>
              <a:spcAft>
                <a:spcPts val="0"/>
              </a:spcAft>
              <a:buNone/>
            </a:pPr>
            <a:r>
              <a:rPr b="1" lang="en-GB" sz="1600"/>
              <a:t>A package has two mandatory parts-</a:t>
            </a:r>
            <a:endParaRPr b="1" sz="1600"/>
          </a:p>
          <a:p>
            <a:pPr indent="-330200" lvl="0" marL="457200" rtl="0" algn="l">
              <a:spcBef>
                <a:spcPts val="1200"/>
              </a:spcBef>
              <a:spcAft>
                <a:spcPts val="0"/>
              </a:spcAft>
              <a:buSzPts val="1600"/>
              <a:buChar char="-"/>
            </a:pPr>
            <a:r>
              <a:rPr b="1" lang="en-GB" sz="1600"/>
              <a:t>Package Specification or Declaration</a:t>
            </a:r>
            <a:endParaRPr b="1" sz="1600" u="sng"/>
          </a:p>
          <a:p>
            <a:pPr indent="-330200" lvl="0" marL="457200" rtl="0" algn="l">
              <a:spcBef>
                <a:spcPts val="0"/>
              </a:spcBef>
              <a:spcAft>
                <a:spcPts val="0"/>
              </a:spcAft>
              <a:buSzPts val="1600"/>
              <a:buChar char="-"/>
            </a:pPr>
            <a:r>
              <a:rPr b="1" lang="en-GB" sz="1600"/>
              <a:t>Package Body or Definition</a:t>
            </a:r>
            <a:endParaRPr b="1" sz="1600"/>
          </a:p>
          <a:p>
            <a:pPr indent="0" lvl="0" marL="0" rtl="0" algn="l">
              <a:spcBef>
                <a:spcPts val="1200"/>
              </a:spcBef>
              <a:spcAft>
                <a:spcPts val="1200"/>
              </a:spcAft>
              <a:buNone/>
            </a:pPr>
            <a:r>
              <a:rPr b="1" lang="en-GB" sz="2000" u="sng"/>
              <a:t>Package Specification</a:t>
            </a:r>
            <a:r>
              <a:rPr b="1" lang="en-GB" sz="1700" u="sng"/>
              <a:t>-</a:t>
            </a:r>
            <a:r>
              <a:rPr b="1" lang="en-GB" sz="1600"/>
              <a:t>The specification is the interface to the package. It just DECLARES the types, variables, constants, exceptions, cursors, and subprograms that can be referenced from outside the package. In other words, it contains all information about the content of the package, but excludes the code for the subprograms.</a:t>
            </a:r>
            <a:endParaRPr b="1" sz="16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81"/>
          <p:cNvSpPr txBox="1"/>
          <p:nvPr>
            <p:ph type="title"/>
          </p:nvPr>
        </p:nvSpPr>
        <p:spPr>
          <a:xfrm>
            <a:off x="1297500" y="393750"/>
            <a:ext cx="7038900" cy="43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a:solidFill>
                  <a:srgbClr val="980000"/>
                </a:solidFill>
              </a:rPr>
              <a:t>Syntax-</a:t>
            </a:r>
            <a:endParaRPr b="1" i="1">
              <a:solidFill>
                <a:srgbClr val="98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en-GB" sz="1900"/>
              <a:t> </a:t>
            </a:r>
            <a:r>
              <a:rPr lang="en-GB" sz="1900">
                <a:solidFill>
                  <a:srgbClr val="222222"/>
                </a:solidFill>
              </a:rPr>
              <a:t>CREATE OR REPLACE PACKAGE package_name IS</a:t>
            </a:r>
            <a:endParaRPr sz="1900">
              <a:solidFill>
                <a:srgbClr val="222222"/>
              </a:solidFill>
            </a:endParaRPr>
          </a:p>
          <a:p>
            <a:pPr indent="0" lvl="0" marL="0" rtl="0" algn="l">
              <a:spcBef>
                <a:spcPts val="0"/>
              </a:spcBef>
              <a:spcAft>
                <a:spcPts val="0"/>
              </a:spcAft>
              <a:buNone/>
            </a:pPr>
            <a:r>
              <a:rPr lang="en-GB" sz="1900">
                <a:solidFill>
                  <a:srgbClr val="222222"/>
                </a:solidFill>
              </a:rPr>
              <a:t>     PROCEDURE proc_name(parameters);</a:t>
            </a:r>
            <a:endParaRPr sz="1900">
              <a:solidFill>
                <a:srgbClr val="222222"/>
              </a:solidFill>
            </a:endParaRPr>
          </a:p>
          <a:p>
            <a:pPr indent="0" lvl="0" marL="0" rtl="0" algn="l">
              <a:spcBef>
                <a:spcPts val="0"/>
              </a:spcBef>
              <a:spcAft>
                <a:spcPts val="0"/>
              </a:spcAft>
              <a:buNone/>
            </a:pPr>
            <a:r>
              <a:rPr lang="en-GB" sz="1900">
                <a:solidFill>
                  <a:srgbClr val="222222"/>
                </a:solidFill>
              </a:rPr>
              <a:t>     FUNCTION func_name(parameters) RETURN type;</a:t>
            </a:r>
            <a:endParaRPr sz="1900">
              <a:solidFill>
                <a:srgbClr val="222222"/>
              </a:solidFill>
            </a:endParaRPr>
          </a:p>
          <a:p>
            <a:pPr indent="0" lvl="0" marL="0" rtl="0" algn="l">
              <a:spcBef>
                <a:spcPts val="0"/>
              </a:spcBef>
              <a:spcAft>
                <a:spcPts val="0"/>
              </a:spcAft>
              <a:buNone/>
            </a:pPr>
            <a:r>
              <a:rPr lang="en-GB" sz="1900">
                <a:solidFill>
                  <a:srgbClr val="222222"/>
                </a:solidFill>
              </a:rPr>
              <a:t> END package_name;</a:t>
            </a:r>
            <a:endParaRPr sz="1900">
              <a:solidFill>
                <a:srgbClr val="222222"/>
              </a:solidFill>
            </a:endParaRPr>
          </a:p>
          <a:p>
            <a:pPr indent="0" lvl="0" marL="0" rtl="0" algn="l">
              <a:spcBef>
                <a:spcPts val="0"/>
              </a:spcBef>
              <a:spcAft>
                <a:spcPts val="0"/>
              </a:spcAft>
              <a:buNone/>
            </a:pPr>
            <a:r>
              <a:rPr lang="en-GB" sz="1900"/>
              <a:t>   </a:t>
            </a:r>
            <a:endParaRPr sz="1900"/>
          </a:p>
        </p:txBody>
      </p:sp>
      <p:pic>
        <p:nvPicPr>
          <p:cNvPr id="1515" name="Google Shape;1515;p181"/>
          <p:cNvPicPr preferRelativeResize="0"/>
          <p:nvPr/>
        </p:nvPicPr>
        <p:blipFill>
          <a:blip r:embed="rId3">
            <a:alphaModFix/>
          </a:blip>
          <a:stretch>
            <a:fillRect/>
          </a:stretch>
        </p:blipFill>
        <p:spPr>
          <a:xfrm>
            <a:off x="1601950" y="2604525"/>
            <a:ext cx="5743575" cy="17117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82"/>
          <p:cNvSpPr txBox="1"/>
          <p:nvPr>
            <p:ph type="title"/>
          </p:nvPr>
        </p:nvSpPr>
        <p:spPr>
          <a:xfrm>
            <a:off x="1146650" y="499600"/>
            <a:ext cx="7189800" cy="4439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GB" sz="2000" u="sng">
                <a:solidFill>
                  <a:srgbClr val="38761D"/>
                </a:solidFill>
                <a:latin typeface="Lato"/>
                <a:ea typeface="Lato"/>
                <a:cs typeface="Lato"/>
                <a:sym typeface="Lato"/>
              </a:rPr>
              <a:t>Package Body- </a:t>
            </a:r>
            <a:r>
              <a:rPr b="1" lang="en-GB" sz="1800">
                <a:solidFill>
                  <a:srgbClr val="222222"/>
                </a:solidFill>
                <a:latin typeface="Lato"/>
                <a:ea typeface="Lato"/>
                <a:cs typeface="Lato"/>
                <a:sym typeface="Lato"/>
              </a:rPr>
              <a:t>The package body has the codes for various methods declared in the package specification and other private declarations, which are hidden from the code outside the package. The CREATE PACKAGE BODY Statement is used for creating the package body.</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SYNTAX-</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CREATE OR REPLACE PACKAGE BODY package_name IS</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      PROCEDURE proc_name (parameters) IS</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       BEGIN</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               Executable code</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       END proc_name;</a:t>
            </a:r>
            <a:endParaRPr b="1" sz="1800">
              <a:solidFill>
                <a:srgbClr val="222222"/>
              </a:solidFill>
              <a:latin typeface="Lato"/>
              <a:ea typeface="Lato"/>
              <a:cs typeface="Lato"/>
              <a:sym typeface="Lato"/>
            </a:endParaRPr>
          </a:p>
          <a:p>
            <a:pPr indent="0" lvl="0" marL="0" rtl="0" algn="l">
              <a:lnSpc>
                <a:spcPct val="115000"/>
              </a:lnSpc>
              <a:spcBef>
                <a:spcPts val="1200"/>
              </a:spcBef>
              <a:spcAft>
                <a:spcPts val="0"/>
              </a:spcAft>
              <a:buNone/>
            </a:pPr>
            <a:r>
              <a:rPr b="1" lang="en-GB" sz="1800">
                <a:solidFill>
                  <a:srgbClr val="222222"/>
                </a:solidFill>
                <a:latin typeface="Lato"/>
                <a:ea typeface="Lato"/>
                <a:cs typeface="Lato"/>
                <a:sym typeface="Lato"/>
              </a:rPr>
              <a:t>END package_name;</a:t>
            </a:r>
            <a:endParaRPr b="1" sz="1800">
              <a:solidFill>
                <a:srgbClr val="222222"/>
              </a:solidFill>
              <a:latin typeface="Lato"/>
              <a:ea typeface="Lato"/>
              <a:cs typeface="Lato"/>
              <a:sym typeface="Lato"/>
            </a:endParaRPr>
          </a:p>
          <a:p>
            <a:pPr indent="0" lvl="0" marL="0" rtl="0" algn="l">
              <a:lnSpc>
                <a:spcPct val="115000"/>
              </a:lnSpc>
              <a:spcBef>
                <a:spcPts val="1200"/>
              </a:spcBef>
              <a:spcAft>
                <a:spcPts val="1200"/>
              </a:spcAft>
              <a:buNone/>
            </a:pPr>
            <a:r>
              <a:rPr lang="en-GB" sz="1800">
                <a:latin typeface="Lato"/>
                <a:ea typeface="Lato"/>
                <a:cs typeface="Lato"/>
                <a:sym typeface="Lato"/>
              </a:rPr>
              <a:t> </a:t>
            </a:r>
            <a:endParaRPr sz="1800">
              <a:latin typeface="Lato"/>
              <a:ea typeface="Lato"/>
              <a:cs typeface="Lato"/>
              <a:sym typeface="La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83"/>
          <p:cNvSpPr txBox="1"/>
          <p:nvPr>
            <p:ph type="title"/>
          </p:nvPr>
        </p:nvSpPr>
        <p:spPr>
          <a:xfrm>
            <a:off x="1297500" y="393750"/>
            <a:ext cx="7038900" cy="433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
            </a:r>
            <a:endParaRPr/>
          </a:p>
        </p:txBody>
      </p:sp>
      <p:pic>
        <p:nvPicPr>
          <p:cNvPr id="1526" name="Google Shape;1526;p183"/>
          <p:cNvPicPr preferRelativeResize="0"/>
          <p:nvPr/>
        </p:nvPicPr>
        <p:blipFill>
          <a:blip r:embed="rId3">
            <a:alphaModFix/>
          </a:blip>
          <a:stretch>
            <a:fillRect/>
          </a:stretch>
        </p:blipFill>
        <p:spPr>
          <a:xfrm>
            <a:off x="1400525" y="475150"/>
            <a:ext cx="6546949" cy="42506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1530" name="Shape 1530"/>
        <p:cNvGrpSpPr/>
        <p:nvPr/>
      </p:nvGrpSpPr>
      <p:grpSpPr>
        <a:xfrm>
          <a:off x="0" y="0"/>
          <a:ext cx="0" cy="0"/>
          <a:chOff x="0" y="0"/>
          <a:chExt cx="0" cy="0"/>
        </a:xfrm>
      </p:grpSpPr>
      <p:sp>
        <p:nvSpPr>
          <p:cNvPr id="1531" name="Google Shape;1531;p18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Triggers </a:t>
            </a:r>
            <a:endParaRPr/>
          </a:p>
        </p:txBody>
      </p:sp>
      <p:sp>
        <p:nvSpPr>
          <p:cNvPr id="1532" name="Google Shape;1532;p18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Our trigger part works when someone updates cancellation table which means when someone request for cancellation of tickets..</a:t>
            </a:r>
            <a:endParaRPr/>
          </a:p>
          <a:p>
            <a:pPr indent="0" lvl="0" marL="0" rtl="0" algn="l">
              <a:spcBef>
                <a:spcPts val="1200"/>
              </a:spcBef>
              <a:spcAft>
                <a:spcPts val="0"/>
              </a:spcAft>
              <a:buNone/>
            </a:pPr>
            <a:r>
              <a:rPr lang="en-GB"/>
              <a:t>generally</a:t>
            </a:r>
            <a:endParaRPr/>
          </a:p>
          <a:p>
            <a:pPr indent="0" lvl="0" marL="0" rtl="0" algn="l">
              <a:spcBef>
                <a:spcPts val="1200"/>
              </a:spcBef>
              <a:spcAft>
                <a:spcPts val="1200"/>
              </a:spcAft>
              <a:buNone/>
            </a:pPr>
            <a:r>
              <a:rPr b="1" lang="en-GB">
                <a:solidFill>
                  <a:srgbClr val="FFFFFF"/>
                </a:solidFill>
                <a:latin typeface="Arial"/>
                <a:ea typeface="Arial"/>
                <a:cs typeface="Arial"/>
                <a:sym typeface="Arial"/>
              </a:rPr>
              <a:t>Trigger</a:t>
            </a:r>
            <a:r>
              <a:rPr lang="en-GB">
                <a:solidFill>
                  <a:srgbClr val="FFFFFF"/>
                </a:solidFill>
                <a:latin typeface="Arial"/>
                <a:ea typeface="Arial"/>
                <a:cs typeface="Arial"/>
                <a:sym typeface="Arial"/>
              </a:rPr>
              <a:t> is a statement that a system executes automatically when there is any modification to the database. In a trigger, we first specify when the trigger is to be executed and then the action to be performed when the trigger executes.</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939450" y="90400"/>
            <a:ext cx="6424200" cy="5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GB" sz="2000" u="sng">
                <a:solidFill>
                  <a:srgbClr val="980000"/>
                </a:solidFill>
              </a:rPr>
              <a:t>RENAME COMMAND</a:t>
            </a:r>
            <a:endParaRPr b="1" i="1" sz="2000" u="sng">
              <a:solidFill>
                <a:srgbClr val="980000"/>
              </a:solidFill>
            </a:endParaRPr>
          </a:p>
        </p:txBody>
      </p:sp>
      <p:sp>
        <p:nvSpPr>
          <p:cNvPr id="374" name="Google Shape;374;p41"/>
          <p:cNvSpPr txBox="1"/>
          <p:nvPr>
            <p:ph idx="2" type="body"/>
          </p:nvPr>
        </p:nvSpPr>
        <p:spPr>
          <a:xfrm>
            <a:off x="848050" y="477475"/>
            <a:ext cx="7169400" cy="1690500"/>
          </a:xfrm>
          <a:prstGeom prst="rect">
            <a:avLst/>
          </a:prstGeom>
        </p:spPr>
        <p:txBody>
          <a:bodyPr anchorCtr="0" anchor="t" bIns="91425" lIns="91425" spcFirstLastPara="1" rIns="91425" wrap="square" tIns="91425">
            <a:normAutofit fontScale="77500" lnSpcReduction="20000"/>
          </a:bodyPr>
          <a:lstStyle/>
          <a:p>
            <a:pPr indent="0" lvl="0" marL="457200" rtl="0" algn="l">
              <a:spcBef>
                <a:spcPts val="1200"/>
              </a:spcBef>
              <a:spcAft>
                <a:spcPts val="0"/>
              </a:spcAft>
              <a:buNone/>
            </a:pPr>
            <a:r>
              <a:rPr b="1" lang="en-GB" sz="1800">
                <a:solidFill>
                  <a:srgbClr val="000000"/>
                </a:solidFill>
                <a:highlight>
                  <a:srgbClr val="FFFFFF"/>
                </a:highlight>
                <a:latin typeface="Arial"/>
                <a:ea typeface="Arial"/>
                <a:cs typeface="Arial"/>
                <a:sym typeface="Arial"/>
              </a:rPr>
              <a:t>Sometimes we may want to rename our table to give it a more relevant name. </a:t>
            </a:r>
            <a:endParaRPr b="1" sz="1800">
              <a:solidFill>
                <a:srgbClr val="000000"/>
              </a:solidFill>
              <a:highlight>
                <a:srgbClr val="FFFFFF"/>
              </a:highlight>
              <a:latin typeface="Arial"/>
              <a:ea typeface="Arial"/>
              <a:cs typeface="Arial"/>
              <a:sym typeface="Arial"/>
            </a:endParaRPr>
          </a:p>
          <a:p>
            <a:pPr indent="0" lvl="0" marL="457200" rtl="0" algn="l">
              <a:spcBef>
                <a:spcPts val="1200"/>
              </a:spcBef>
              <a:spcAft>
                <a:spcPts val="0"/>
              </a:spcAft>
              <a:buNone/>
            </a:pPr>
            <a:r>
              <a:rPr b="1" lang="en-GB" sz="1800" u="sng">
                <a:solidFill>
                  <a:srgbClr val="000000"/>
                </a:solidFill>
                <a:latin typeface="Times New Roman"/>
                <a:ea typeface="Times New Roman"/>
                <a:cs typeface="Times New Roman"/>
                <a:sym typeface="Times New Roman"/>
              </a:rPr>
              <a:t>Syntax</a:t>
            </a:r>
            <a:r>
              <a:rPr b="1" lang="en-GB" sz="1800">
                <a:solidFill>
                  <a:srgbClr val="000000"/>
                </a:solidFill>
                <a:latin typeface="Times New Roman"/>
                <a:ea typeface="Times New Roman"/>
                <a:cs typeface="Times New Roman"/>
                <a:sym typeface="Times New Roman"/>
              </a:rPr>
              <a:t> –</a:t>
            </a:r>
            <a:endParaRPr b="1" sz="1800" u="sng">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b="1" lang="en-GB" sz="1800">
                <a:solidFill>
                  <a:srgbClr val="000000"/>
                </a:solidFill>
                <a:latin typeface="Times New Roman"/>
                <a:ea typeface="Times New Roman"/>
                <a:cs typeface="Times New Roman"/>
                <a:sym typeface="Times New Roman"/>
              </a:rPr>
              <a:t>rename table &lt;current_table_name&gt; to &lt;new_table_name&gt;; </a:t>
            </a:r>
            <a:endParaRPr b="1" sz="18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75" name="Google Shape;375;p41"/>
          <p:cNvPicPr preferRelativeResize="0"/>
          <p:nvPr/>
        </p:nvPicPr>
        <p:blipFill>
          <a:blip r:embed="rId3">
            <a:alphaModFix/>
          </a:blip>
          <a:stretch>
            <a:fillRect/>
          </a:stretch>
        </p:blipFill>
        <p:spPr>
          <a:xfrm>
            <a:off x="1382700" y="1612250"/>
            <a:ext cx="4789349" cy="1098900"/>
          </a:xfrm>
          <a:prstGeom prst="rect">
            <a:avLst/>
          </a:prstGeom>
          <a:noFill/>
          <a:ln>
            <a:noFill/>
          </a:ln>
          <a:effectLst>
            <a:outerShdw blurRad="57150" rotWithShape="0" algn="bl" dir="5400000" dist="19050">
              <a:srgbClr val="000000">
                <a:alpha val="50000"/>
              </a:srgbClr>
            </a:outerShdw>
          </a:effectLst>
        </p:spPr>
      </p:pic>
      <p:sp>
        <p:nvSpPr>
          <p:cNvPr id="376" name="Google Shape;376;p41"/>
          <p:cNvSpPr txBox="1"/>
          <p:nvPr/>
        </p:nvSpPr>
        <p:spPr>
          <a:xfrm>
            <a:off x="0" y="2846250"/>
            <a:ext cx="440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sz="2000" u="sng">
                <a:solidFill>
                  <a:srgbClr val="980000"/>
                </a:solidFill>
                <a:latin typeface="Nunito"/>
                <a:ea typeface="Nunito"/>
                <a:cs typeface="Nunito"/>
                <a:sym typeface="Nunito"/>
              </a:rPr>
              <a:t>DESCRIBE COMMAND</a:t>
            </a:r>
            <a:endParaRPr sz="400"/>
          </a:p>
        </p:txBody>
      </p:sp>
      <p:sp>
        <p:nvSpPr>
          <p:cNvPr id="377" name="Google Shape;377;p41"/>
          <p:cNvSpPr txBox="1"/>
          <p:nvPr/>
        </p:nvSpPr>
        <p:spPr>
          <a:xfrm>
            <a:off x="779275" y="3338850"/>
            <a:ext cx="7441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200">
                <a:solidFill>
                  <a:srgbClr val="273239"/>
                </a:solidFill>
                <a:highlight>
                  <a:schemeClr val="dk1"/>
                </a:highlight>
              </a:rPr>
              <a:t>DESCRIBE is used to describe something. Since in database we have tables, that’s why we use DESCRIBE or DESC(both are same) command to describe the structure of a table</a:t>
            </a:r>
            <a:r>
              <a:rPr b="1" lang="en-GB" sz="1200">
                <a:latin typeface="Times New Roman"/>
                <a:ea typeface="Times New Roman"/>
                <a:cs typeface="Times New Roman"/>
                <a:sym typeface="Times New Roman"/>
              </a:rPr>
              <a:t>(like column headings, datatypes)</a:t>
            </a:r>
            <a:r>
              <a:rPr b="1" lang="en-GB" sz="1200">
                <a:solidFill>
                  <a:srgbClr val="273239"/>
                </a:solidFill>
                <a:highlight>
                  <a:schemeClr val="dk1"/>
                </a:highlight>
              </a:rPr>
              <a:t>.</a:t>
            </a:r>
            <a:endParaRPr sz="800"/>
          </a:p>
        </p:txBody>
      </p:sp>
      <p:pic>
        <p:nvPicPr>
          <p:cNvPr id="378" name="Google Shape;378;p41"/>
          <p:cNvPicPr preferRelativeResize="0"/>
          <p:nvPr/>
        </p:nvPicPr>
        <p:blipFill>
          <a:blip r:embed="rId4">
            <a:alphaModFix/>
          </a:blip>
          <a:stretch>
            <a:fillRect/>
          </a:stretch>
        </p:blipFill>
        <p:spPr>
          <a:xfrm>
            <a:off x="3345875" y="3959325"/>
            <a:ext cx="3242625" cy="8678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p185"/>
          <p:cNvPicPr preferRelativeResize="0"/>
          <p:nvPr/>
        </p:nvPicPr>
        <p:blipFill rotWithShape="1">
          <a:blip r:embed="rId3">
            <a:alphaModFix/>
          </a:blip>
          <a:srcRect b="-1480" l="1439" r="-1440" t="1480"/>
          <a:stretch/>
        </p:blipFill>
        <p:spPr>
          <a:xfrm>
            <a:off x="2550675" y="152400"/>
            <a:ext cx="4255515" cy="48387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86"/>
          <p:cNvSpPr txBox="1"/>
          <p:nvPr>
            <p:ph type="title"/>
          </p:nvPr>
        </p:nvSpPr>
        <p:spPr>
          <a:xfrm>
            <a:off x="819150" y="4121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38761D"/>
                </a:solidFill>
              </a:rPr>
              <a:t>Exception Handling</a:t>
            </a:r>
            <a:endParaRPr b="1" i="1" u="sng">
              <a:solidFill>
                <a:srgbClr val="38761D"/>
              </a:solidFill>
            </a:endParaRPr>
          </a:p>
        </p:txBody>
      </p:sp>
      <p:sp>
        <p:nvSpPr>
          <p:cNvPr id="1543" name="Google Shape;1543;p186"/>
          <p:cNvSpPr txBox="1"/>
          <p:nvPr>
            <p:ph idx="1" type="body"/>
          </p:nvPr>
        </p:nvSpPr>
        <p:spPr>
          <a:xfrm>
            <a:off x="819150" y="1253875"/>
            <a:ext cx="7505700" cy="2448000"/>
          </a:xfrm>
          <a:prstGeom prst="rect">
            <a:avLst/>
          </a:prstGeom>
        </p:spPr>
        <p:txBody>
          <a:bodyPr anchorCtr="0" anchor="t" bIns="91425" lIns="91425" spcFirstLastPara="1" rIns="91425" wrap="square" tIns="91425">
            <a:normAutofit lnSpcReduction="20000"/>
          </a:bodyPr>
          <a:lstStyle/>
          <a:p>
            <a:pPr indent="0" lvl="0" marL="25400" marR="25400" rtl="0" algn="just">
              <a:spcBef>
                <a:spcPts val="600"/>
              </a:spcBef>
              <a:spcAft>
                <a:spcPts val="0"/>
              </a:spcAft>
              <a:buNone/>
            </a:pPr>
            <a:r>
              <a:rPr b="1" lang="en-GB" sz="1800">
                <a:latin typeface="Arial"/>
                <a:ea typeface="Arial"/>
                <a:cs typeface="Arial"/>
                <a:sym typeface="Arial"/>
              </a:rPr>
              <a:t>An exception is an error condition during a program execution. PL/SQL supports programmers to catch such conditions using EXCEPTION block in the program and an appropriate action is taken against the error condition. There are two types of exceptions −</a:t>
            </a:r>
            <a:endParaRPr b="1" sz="1800">
              <a:latin typeface="Arial"/>
              <a:ea typeface="Arial"/>
              <a:cs typeface="Arial"/>
              <a:sym typeface="Arial"/>
            </a:endParaRPr>
          </a:p>
          <a:p>
            <a:pPr indent="-342900" lvl="0" marL="457200" rtl="0" algn="l">
              <a:spcBef>
                <a:spcPts val="700"/>
              </a:spcBef>
              <a:spcAft>
                <a:spcPts val="0"/>
              </a:spcAft>
              <a:buClr>
                <a:schemeClr val="lt1"/>
              </a:buClr>
              <a:buSzPts val="1800"/>
              <a:buFont typeface="Arial"/>
              <a:buChar char="●"/>
            </a:pPr>
            <a:r>
              <a:rPr b="1" lang="en-GB" sz="1800">
                <a:latin typeface="Arial"/>
                <a:ea typeface="Arial"/>
                <a:cs typeface="Arial"/>
                <a:sym typeface="Arial"/>
              </a:rPr>
              <a:t>System-defined exceptions</a:t>
            </a:r>
            <a:endParaRPr b="1" sz="1800">
              <a:latin typeface="Arial"/>
              <a:ea typeface="Arial"/>
              <a:cs typeface="Arial"/>
              <a:sym typeface="Arial"/>
            </a:endParaRPr>
          </a:p>
          <a:p>
            <a:pPr indent="-342900" lvl="0" marL="457200" rtl="0" algn="l">
              <a:spcBef>
                <a:spcPts val="0"/>
              </a:spcBef>
              <a:spcAft>
                <a:spcPts val="0"/>
              </a:spcAft>
              <a:buClr>
                <a:schemeClr val="lt1"/>
              </a:buClr>
              <a:buSzPts val="1800"/>
              <a:buFont typeface="Arial"/>
              <a:buChar char="●"/>
            </a:pPr>
            <a:r>
              <a:rPr b="1" lang="en-GB" sz="1800">
                <a:latin typeface="Arial"/>
                <a:ea typeface="Arial"/>
                <a:cs typeface="Arial"/>
                <a:sym typeface="Arial"/>
              </a:rPr>
              <a:t>User-defined exceptions</a:t>
            </a:r>
            <a:endParaRPr b="1" sz="1800">
              <a:latin typeface="Arial"/>
              <a:ea typeface="Arial"/>
              <a:cs typeface="Arial"/>
              <a:sym typeface="Arial"/>
            </a:endParaRPr>
          </a:p>
          <a:p>
            <a:pPr indent="0" lvl="0" marL="0" rtl="0" algn="l">
              <a:spcBef>
                <a:spcPts val="400"/>
              </a:spcBef>
              <a:spcAft>
                <a:spcPts val="1200"/>
              </a:spcAft>
              <a:buNone/>
            </a:pPr>
            <a:r>
              <a:t/>
            </a:r>
            <a:endParaRPr b="1" sz="19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87"/>
          <p:cNvSpPr txBox="1"/>
          <p:nvPr>
            <p:ph type="title"/>
          </p:nvPr>
        </p:nvSpPr>
        <p:spPr>
          <a:xfrm>
            <a:off x="819150" y="4266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latin typeface="Montserrat"/>
                <a:ea typeface="Montserrat"/>
                <a:cs typeface="Montserrat"/>
                <a:sym typeface="Montserrat"/>
              </a:rPr>
              <a:t>System Defined Exception</a:t>
            </a:r>
            <a:endParaRPr b="1" i="1" u="sng">
              <a:solidFill>
                <a:srgbClr val="980000"/>
              </a:solidFill>
            </a:endParaRPr>
          </a:p>
        </p:txBody>
      </p:sp>
      <p:sp>
        <p:nvSpPr>
          <p:cNvPr id="1549" name="Google Shape;1549;p187"/>
          <p:cNvSpPr txBox="1"/>
          <p:nvPr>
            <p:ph idx="1" type="body"/>
          </p:nvPr>
        </p:nvSpPr>
        <p:spPr>
          <a:xfrm>
            <a:off x="819150" y="1253875"/>
            <a:ext cx="7505700" cy="2893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GB" sz="1600">
                <a:solidFill>
                  <a:srgbClr val="000000"/>
                </a:solidFill>
                <a:latin typeface="Lato"/>
                <a:ea typeface="Lato"/>
                <a:cs typeface="Lato"/>
                <a:sym typeface="Lato"/>
              </a:rPr>
              <a:t>These exceptions are predefined in PL/SQL which get raised WHEN certain database rule is violated.</a:t>
            </a:r>
            <a:endParaRPr b="1" sz="1600">
              <a:solidFill>
                <a:srgbClr val="000000"/>
              </a:solidFill>
              <a:latin typeface="Lato"/>
              <a:ea typeface="Lato"/>
              <a:cs typeface="Lato"/>
              <a:sym typeface="Lato"/>
            </a:endParaRPr>
          </a:p>
          <a:p>
            <a:pPr indent="0" lvl="0" marL="0" rtl="0" algn="l">
              <a:lnSpc>
                <a:spcPct val="105000"/>
              </a:lnSpc>
              <a:spcBef>
                <a:spcPts val="1200"/>
              </a:spcBef>
              <a:spcAft>
                <a:spcPts val="0"/>
              </a:spcAft>
              <a:buNone/>
            </a:pPr>
            <a:r>
              <a:rPr b="1" lang="en-GB" sz="1600">
                <a:solidFill>
                  <a:srgbClr val="000000"/>
                </a:solidFill>
                <a:latin typeface="Lato"/>
                <a:ea typeface="Lato"/>
                <a:cs typeface="Lato"/>
                <a:sym typeface="Lato"/>
              </a:rPr>
              <a:t>System-defined exceptions are further divided into two categories:</a:t>
            </a:r>
            <a:endParaRPr b="1" sz="1600">
              <a:solidFill>
                <a:srgbClr val="000000"/>
              </a:solidFill>
              <a:latin typeface="Lato"/>
              <a:ea typeface="Lato"/>
              <a:cs typeface="Lato"/>
              <a:sym typeface="Lato"/>
            </a:endParaRPr>
          </a:p>
          <a:p>
            <a:pPr indent="-330200" lvl="0" marL="457200" rtl="0" algn="l">
              <a:lnSpc>
                <a:spcPct val="105000"/>
              </a:lnSpc>
              <a:spcBef>
                <a:spcPts val="1200"/>
              </a:spcBef>
              <a:spcAft>
                <a:spcPts val="0"/>
              </a:spcAft>
              <a:buClr>
                <a:srgbClr val="000000"/>
              </a:buClr>
              <a:buSzPts val="1600"/>
              <a:buFont typeface="Lato"/>
              <a:buChar char="●"/>
            </a:pPr>
            <a:r>
              <a:rPr b="1" lang="en-GB" sz="1600">
                <a:solidFill>
                  <a:srgbClr val="000000"/>
                </a:solidFill>
                <a:latin typeface="Lato"/>
                <a:ea typeface="Lato"/>
                <a:cs typeface="Lato"/>
                <a:sym typeface="Lato"/>
              </a:rPr>
              <a:t>Named system exceptions.</a:t>
            </a:r>
            <a:endParaRPr b="1" sz="1600">
              <a:solidFill>
                <a:srgbClr val="000000"/>
              </a:solidFill>
              <a:latin typeface="Lato"/>
              <a:ea typeface="Lato"/>
              <a:cs typeface="Lato"/>
              <a:sym typeface="Lato"/>
            </a:endParaRPr>
          </a:p>
          <a:p>
            <a:pPr indent="-330200" lvl="0" marL="457200" rtl="0" algn="l">
              <a:lnSpc>
                <a:spcPct val="105000"/>
              </a:lnSpc>
              <a:spcBef>
                <a:spcPts val="0"/>
              </a:spcBef>
              <a:spcAft>
                <a:spcPts val="0"/>
              </a:spcAft>
              <a:buClr>
                <a:srgbClr val="000000"/>
              </a:buClr>
              <a:buSzPts val="1600"/>
              <a:buFont typeface="Lato"/>
              <a:buChar char="●"/>
            </a:pPr>
            <a:r>
              <a:rPr b="1" lang="en-GB" sz="1600">
                <a:solidFill>
                  <a:srgbClr val="000000"/>
                </a:solidFill>
                <a:latin typeface="Lato"/>
                <a:ea typeface="Lato"/>
                <a:cs typeface="Lato"/>
                <a:sym typeface="Lato"/>
              </a:rPr>
              <a:t>Unnamed system exceptions.</a:t>
            </a:r>
            <a:endParaRPr b="1" sz="1600">
              <a:solidFill>
                <a:srgbClr val="000000"/>
              </a:solidFill>
              <a:latin typeface="Lato"/>
              <a:ea typeface="Lato"/>
              <a:cs typeface="Lato"/>
              <a:sym typeface="Lato"/>
            </a:endParaRPr>
          </a:p>
          <a:p>
            <a:pPr indent="0" lvl="0" marL="0" rtl="0" algn="l">
              <a:lnSpc>
                <a:spcPct val="105000"/>
              </a:lnSpc>
              <a:spcBef>
                <a:spcPts val="1200"/>
              </a:spcBef>
              <a:spcAft>
                <a:spcPts val="0"/>
              </a:spcAft>
              <a:buNone/>
            </a:pPr>
            <a:r>
              <a:t/>
            </a:r>
            <a:endParaRPr b="1" sz="1600">
              <a:solidFill>
                <a:srgbClr val="000000"/>
              </a:solidFill>
              <a:latin typeface="Lato"/>
              <a:ea typeface="Lato"/>
              <a:cs typeface="Lato"/>
              <a:sym typeface="Lato"/>
            </a:endParaRPr>
          </a:p>
          <a:p>
            <a:pPr indent="0" lvl="0" marL="0" rtl="0" algn="l">
              <a:lnSpc>
                <a:spcPct val="105000"/>
              </a:lnSpc>
              <a:spcBef>
                <a:spcPts val="1200"/>
              </a:spcBef>
              <a:spcAft>
                <a:spcPts val="0"/>
              </a:spcAft>
              <a:buNone/>
            </a:pPr>
            <a:r>
              <a:rPr b="1" lang="en-GB" sz="1600">
                <a:solidFill>
                  <a:srgbClr val="000000"/>
                </a:solidFill>
                <a:latin typeface="Lato"/>
                <a:ea typeface="Lato"/>
                <a:cs typeface="Lato"/>
                <a:sym typeface="Lato"/>
              </a:rPr>
              <a:t>Named system exceptions: They have a predefined name by the system like ACCESS_INTO_NULL, </a:t>
            </a:r>
            <a:r>
              <a:rPr b="1" lang="en-GB" sz="1600">
                <a:solidFill>
                  <a:srgbClr val="222222"/>
                </a:solidFill>
                <a:latin typeface="Lato"/>
                <a:ea typeface="Lato"/>
                <a:cs typeface="Lato"/>
                <a:sym typeface="Lato"/>
              </a:rPr>
              <a:t>DUP_VAL_ON_INDEX, LOGIN_DENIED etc.</a:t>
            </a:r>
            <a:endParaRPr b="1" sz="1600">
              <a:solidFill>
                <a:srgbClr val="222222"/>
              </a:solidFill>
              <a:latin typeface="Lato"/>
              <a:ea typeface="Lato"/>
              <a:cs typeface="Lato"/>
              <a:sym typeface="Lato"/>
            </a:endParaRPr>
          </a:p>
          <a:p>
            <a:pPr indent="0" lvl="0" marL="0" rtl="0" algn="l">
              <a:lnSpc>
                <a:spcPct val="105000"/>
              </a:lnSpc>
              <a:spcBef>
                <a:spcPts val="1200"/>
              </a:spcBef>
              <a:spcAft>
                <a:spcPts val="1200"/>
              </a:spcAft>
              <a:buNone/>
            </a:pPr>
            <a:r>
              <a:rPr b="1" lang="en-GB" sz="1600">
                <a:solidFill>
                  <a:srgbClr val="222222"/>
                </a:solidFill>
                <a:latin typeface="Lato"/>
                <a:ea typeface="Lato"/>
                <a:cs typeface="Lato"/>
                <a:sym typeface="Lato"/>
              </a:rPr>
              <a:t>Unnamed system exceptions:Oracle doesn’t provide name for some system exceptions called unnamed system exceptions.</a:t>
            </a:r>
            <a:endParaRPr b="1" sz="1600">
              <a:solidFill>
                <a:srgbClr val="222222"/>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88"/>
          <p:cNvSpPr txBox="1"/>
          <p:nvPr>
            <p:ph type="title"/>
          </p:nvPr>
        </p:nvSpPr>
        <p:spPr>
          <a:xfrm>
            <a:off x="835888" y="2243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sz="2400" u="sng">
                <a:solidFill>
                  <a:srgbClr val="980000"/>
                </a:solidFill>
                <a:latin typeface="Montserrat"/>
                <a:ea typeface="Montserrat"/>
                <a:cs typeface="Montserrat"/>
                <a:sym typeface="Montserrat"/>
              </a:rPr>
              <a:t>SYSTEM DEFINED EXCEPTIONS</a:t>
            </a:r>
            <a:r>
              <a:rPr lang="en-GB" sz="2400">
                <a:solidFill>
                  <a:schemeClr val="dk1"/>
                </a:solidFill>
                <a:latin typeface="Montserrat"/>
                <a:ea typeface="Montserrat"/>
                <a:cs typeface="Montserrat"/>
                <a:sym typeface="Montserrat"/>
              </a:rPr>
              <a:t>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555" name="Google Shape;1555;p188"/>
          <p:cNvPicPr preferRelativeResize="0"/>
          <p:nvPr/>
        </p:nvPicPr>
        <p:blipFill>
          <a:blip r:embed="rId3">
            <a:alphaModFix/>
          </a:blip>
          <a:stretch>
            <a:fillRect/>
          </a:stretch>
        </p:blipFill>
        <p:spPr>
          <a:xfrm>
            <a:off x="227775" y="786225"/>
            <a:ext cx="8721926" cy="41515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pic>
        <p:nvPicPr>
          <p:cNvPr id="1560" name="Google Shape;1560;p189"/>
          <p:cNvPicPr preferRelativeResize="0"/>
          <p:nvPr/>
        </p:nvPicPr>
        <p:blipFill>
          <a:blip r:embed="rId3">
            <a:alphaModFix/>
          </a:blip>
          <a:stretch>
            <a:fillRect/>
          </a:stretch>
        </p:blipFill>
        <p:spPr>
          <a:xfrm>
            <a:off x="1340975" y="1706550"/>
            <a:ext cx="6592226" cy="2539049"/>
          </a:xfrm>
          <a:prstGeom prst="rect">
            <a:avLst/>
          </a:prstGeom>
          <a:noFill/>
          <a:ln>
            <a:noFill/>
          </a:ln>
        </p:spPr>
      </p:pic>
      <p:sp>
        <p:nvSpPr>
          <p:cNvPr id="1561" name="Google Shape;1561;p189"/>
          <p:cNvSpPr txBox="1"/>
          <p:nvPr>
            <p:ph type="title"/>
          </p:nvPr>
        </p:nvSpPr>
        <p:spPr>
          <a:xfrm>
            <a:off x="634425" y="214325"/>
            <a:ext cx="63654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GB" sz="2960" u="sng">
                <a:solidFill>
                  <a:srgbClr val="980000"/>
                </a:solidFill>
                <a:latin typeface="Montserrat"/>
                <a:ea typeface="Montserrat"/>
                <a:cs typeface="Montserrat"/>
                <a:sym typeface="Montserrat"/>
              </a:rPr>
              <a:t>User defined exceptions :</a:t>
            </a:r>
            <a:endParaRPr b="1" i="1" sz="2960" u="sng">
              <a:solidFill>
                <a:srgbClr val="980000"/>
              </a:solidFill>
              <a:latin typeface="Montserrat"/>
              <a:ea typeface="Montserrat"/>
              <a:cs typeface="Montserrat"/>
              <a:sym typeface="Montserrat"/>
            </a:endParaRPr>
          </a:p>
          <a:p>
            <a:pPr indent="0" lvl="0" marL="0" rtl="0" algn="l">
              <a:spcBef>
                <a:spcPts val="0"/>
              </a:spcBef>
              <a:spcAft>
                <a:spcPts val="0"/>
              </a:spcAft>
              <a:buSzPts val="990"/>
              <a:buNone/>
            </a:pPr>
            <a:r>
              <a:t/>
            </a:r>
            <a:endParaRPr sz="2700"/>
          </a:p>
        </p:txBody>
      </p:sp>
      <p:sp>
        <p:nvSpPr>
          <p:cNvPr id="1562" name="Google Shape;1562;p189"/>
          <p:cNvSpPr txBox="1"/>
          <p:nvPr>
            <p:ph idx="1" type="body"/>
          </p:nvPr>
        </p:nvSpPr>
        <p:spPr>
          <a:xfrm>
            <a:off x="478850" y="822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800">
                <a:solidFill>
                  <a:srgbClr val="222222"/>
                </a:solidFill>
                <a:latin typeface="Lato"/>
                <a:ea typeface="Lato"/>
                <a:cs typeface="Lato"/>
                <a:sym typeface="Lato"/>
              </a:rPr>
              <a:t>This type of users can create their own exceptions according to the need and to raise these exceptions explicitly raise command is used.</a:t>
            </a:r>
            <a:endParaRPr b="1" sz="1800">
              <a:solidFill>
                <a:srgbClr val="222222"/>
              </a:solidFill>
              <a:latin typeface="Lato"/>
              <a:ea typeface="Lato"/>
              <a:cs typeface="Lato"/>
              <a:sym typeface="La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190"/>
          <p:cNvPicPr preferRelativeResize="0"/>
          <p:nvPr/>
        </p:nvPicPr>
        <p:blipFill>
          <a:blip r:embed="rId3">
            <a:alphaModFix/>
          </a:blip>
          <a:stretch>
            <a:fillRect/>
          </a:stretch>
        </p:blipFill>
        <p:spPr>
          <a:xfrm>
            <a:off x="1817150" y="564150"/>
            <a:ext cx="5734200" cy="4161051"/>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id="1572" name="Google Shape;1572;p191"/>
          <p:cNvPicPr preferRelativeResize="0"/>
          <p:nvPr/>
        </p:nvPicPr>
        <p:blipFill>
          <a:blip r:embed="rId3">
            <a:alphaModFix/>
          </a:blip>
          <a:stretch>
            <a:fillRect/>
          </a:stretch>
        </p:blipFill>
        <p:spPr>
          <a:xfrm>
            <a:off x="942975" y="529975"/>
            <a:ext cx="7258050" cy="39528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192"/>
          <p:cNvPicPr preferRelativeResize="0"/>
          <p:nvPr/>
        </p:nvPicPr>
        <p:blipFill>
          <a:blip r:embed="rId3">
            <a:alphaModFix/>
          </a:blip>
          <a:stretch>
            <a:fillRect/>
          </a:stretch>
        </p:blipFill>
        <p:spPr>
          <a:xfrm>
            <a:off x="225750" y="224100"/>
            <a:ext cx="8692499" cy="46953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93"/>
          <p:cNvSpPr txBox="1"/>
          <p:nvPr>
            <p:ph idx="1" type="body"/>
          </p:nvPr>
        </p:nvSpPr>
        <p:spPr>
          <a:xfrm>
            <a:off x="313575" y="101825"/>
            <a:ext cx="8254200" cy="13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b="1" lang="en-GB" sz="1800">
                <a:solidFill>
                  <a:srgbClr val="38761D"/>
                </a:solidFill>
                <a:latin typeface="Montserrat"/>
                <a:ea typeface="Montserrat"/>
                <a:cs typeface="Montserrat"/>
                <a:sym typeface="Montserrat"/>
              </a:rPr>
              <a:t>While Inserting data, We have made a trigger to check whether PNR_NO is valid or not and also is seats are available or not. If any of the above condition fails then we raise exception </a:t>
            </a:r>
            <a:endParaRPr b="1" sz="1800">
              <a:solidFill>
                <a:srgbClr val="38761D"/>
              </a:solidFill>
            </a:endParaRPr>
          </a:p>
        </p:txBody>
      </p:sp>
      <p:pic>
        <p:nvPicPr>
          <p:cNvPr id="1583" name="Google Shape;1583;p193"/>
          <p:cNvPicPr preferRelativeResize="0"/>
          <p:nvPr/>
        </p:nvPicPr>
        <p:blipFill>
          <a:blip r:embed="rId3">
            <a:alphaModFix/>
          </a:blip>
          <a:stretch>
            <a:fillRect/>
          </a:stretch>
        </p:blipFill>
        <p:spPr>
          <a:xfrm>
            <a:off x="313575" y="1557750"/>
            <a:ext cx="8518550" cy="3284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194"/>
          <p:cNvPicPr preferRelativeResize="0"/>
          <p:nvPr/>
        </p:nvPicPr>
        <p:blipFill rotWithShape="1">
          <a:blip r:embed="rId3">
            <a:alphaModFix/>
          </a:blip>
          <a:srcRect b="0" l="0" r="0" t="0"/>
          <a:stretch/>
        </p:blipFill>
        <p:spPr>
          <a:xfrm>
            <a:off x="0" y="9975"/>
            <a:ext cx="9144000" cy="512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1072375" y="318100"/>
            <a:ext cx="64242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ALTER COMMAND</a:t>
            </a:r>
            <a:endParaRPr b="1" i="1" u="sng">
              <a:solidFill>
                <a:srgbClr val="980000"/>
              </a:solidFill>
            </a:endParaRPr>
          </a:p>
        </p:txBody>
      </p:sp>
      <p:sp>
        <p:nvSpPr>
          <p:cNvPr id="384" name="Google Shape;384;p42"/>
          <p:cNvSpPr txBox="1"/>
          <p:nvPr>
            <p:ph idx="2" type="body"/>
          </p:nvPr>
        </p:nvSpPr>
        <p:spPr>
          <a:xfrm>
            <a:off x="819150" y="897650"/>
            <a:ext cx="7505700" cy="3539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400">
                <a:solidFill>
                  <a:srgbClr val="000000"/>
                </a:solidFill>
                <a:highlight>
                  <a:srgbClr val="FFFFFF"/>
                </a:highlight>
                <a:latin typeface="Verdana"/>
                <a:ea typeface="Verdana"/>
                <a:cs typeface="Verdana"/>
                <a:sym typeface="Verdana"/>
              </a:rPr>
              <a:t>The </a:t>
            </a:r>
            <a:r>
              <a:rPr b="1" lang="en-GB" sz="1400">
                <a:solidFill>
                  <a:srgbClr val="DC143C"/>
                </a:solidFill>
                <a:highlight>
                  <a:srgbClr val="FFFFFF"/>
                </a:highlight>
                <a:latin typeface="Courier New"/>
                <a:ea typeface="Courier New"/>
                <a:cs typeface="Courier New"/>
                <a:sym typeface="Courier New"/>
              </a:rPr>
              <a:t>ALTER TABLE</a:t>
            </a:r>
            <a:r>
              <a:rPr b="1" lang="en-GB" sz="1400">
                <a:solidFill>
                  <a:srgbClr val="000000"/>
                </a:solidFill>
                <a:highlight>
                  <a:srgbClr val="FFFFFF"/>
                </a:highlight>
                <a:latin typeface="Verdana"/>
                <a:ea typeface="Verdana"/>
                <a:cs typeface="Verdana"/>
                <a:sym typeface="Verdana"/>
              </a:rPr>
              <a:t> statement is used to add, delete, or modify columns in an existing table.</a:t>
            </a:r>
            <a:endParaRPr b="1" sz="1400">
              <a:solidFill>
                <a:srgbClr val="000000"/>
              </a:solidFill>
              <a:highlight>
                <a:srgbClr val="FFFFFF"/>
              </a:highlight>
              <a:latin typeface="Verdana"/>
              <a:ea typeface="Verdana"/>
              <a:cs typeface="Verdana"/>
              <a:sym typeface="Verdana"/>
            </a:endParaRPr>
          </a:p>
          <a:p>
            <a:pPr indent="0" lvl="0" marL="0" rtl="0" algn="l">
              <a:spcBef>
                <a:spcPts val="1400"/>
              </a:spcBef>
              <a:spcAft>
                <a:spcPts val="0"/>
              </a:spcAft>
              <a:buNone/>
            </a:pPr>
            <a:r>
              <a:rPr b="1" lang="en-GB" sz="1400">
                <a:solidFill>
                  <a:srgbClr val="000000"/>
                </a:solidFill>
                <a:highlight>
                  <a:srgbClr val="FFFFFF"/>
                </a:highlight>
                <a:latin typeface="Verdana"/>
                <a:ea typeface="Verdana"/>
                <a:cs typeface="Verdana"/>
                <a:sym typeface="Verdana"/>
              </a:rPr>
              <a:t>The </a:t>
            </a:r>
            <a:r>
              <a:rPr b="1" lang="en-GB" sz="1400">
                <a:solidFill>
                  <a:srgbClr val="DC143C"/>
                </a:solidFill>
                <a:highlight>
                  <a:srgbClr val="FFFFFF"/>
                </a:highlight>
                <a:latin typeface="Courier New"/>
                <a:ea typeface="Courier New"/>
                <a:cs typeface="Courier New"/>
                <a:sym typeface="Courier New"/>
              </a:rPr>
              <a:t>ALTER TABLE</a:t>
            </a:r>
            <a:r>
              <a:rPr b="1" lang="en-GB" sz="1400">
                <a:solidFill>
                  <a:srgbClr val="000000"/>
                </a:solidFill>
                <a:highlight>
                  <a:srgbClr val="FFFFFF"/>
                </a:highlight>
                <a:latin typeface="Verdana"/>
                <a:ea typeface="Verdana"/>
                <a:cs typeface="Verdana"/>
                <a:sym typeface="Verdana"/>
              </a:rPr>
              <a:t> statement is also used to add and drop various constraints on an existing table.</a:t>
            </a:r>
            <a:endParaRPr b="1" sz="1400">
              <a:solidFill>
                <a:srgbClr val="000000"/>
              </a:solidFill>
              <a:highlight>
                <a:srgbClr val="FFFFFF"/>
              </a:highlight>
              <a:latin typeface="Verdana"/>
              <a:ea typeface="Verdana"/>
              <a:cs typeface="Verdana"/>
              <a:sym typeface="Verdana"/>
            </a:endParaRPr>
          </a:p>
          <a:p>
            <a:pPr indent="-317500" lvl="0" marL="457200" rtl="0" algn="l">
              <a:spcBef>
                <a:spcPts val="1400"/>
              </a:spcBef>
              <a:spcAft>
                <a:spcPts val="0"/>
              </a:spcAft>
              <a:buClr>
                <a:srgbClr val="000000"/>
              </a:buClr>
              <a:buSzPts val="1400"/>
              <a:buFont typeface="Arial"/>
              <a:buAutoNum type="arabicPeriod"/>
            </a:pPr>
            <a:r>
              <a:rPr b="1" lang="en-GB" sz="1400">
                <a:solidFill>
                  <a:srgbClr val="000000"/>
                </a:solidFill>
                <a:highlight>
                  <a:srgbClr val="FFFFFF"/>
                </a:highlight>
                <a:latin typeface="Arial"/>
                <a:ea typeface="Arial"/>
                <a:cs typeface="Arial"/>
                <a:sym typeface="Arial"/>
              </a:rPr>
              <a:t>ALTER TABLE - ADD Column</a:t>
            </a:r>
            <a:endParaRPr b="1" sz="1400">
              <a:solidFill>
                <a:srgbClr val="000000"/>
              </a:solidFill>
              <a:highlight>
                <a:srgbClr val="FFFFFF"/>
              </a:highlight>
              <a:latin typeface="Arial"/>
              <a:ea typeface="Arial"/>
              <a:cs typeface="Arial"/>
              <a:sym typeface="Arial"/>
            </a:endParaRPr>
          </a:p>
          <a:p>
            <a:pPr indent="0" lvl="0" marL="457200" rtl="0" algn="l">
              <a:spcBef>
                <a:spcPts val="800"/>
              </a:spcBef>
              <a:spcAft>
                <a:spcPts val="0"/>
              </a:spcAft>
              <a:buNone/>
            </a:pPr>
            <a:r>
              <a:rPr b="1" lang="en-GB" sz="1400">
                <a:solidFill>
                  <a:srgbClr val="273239"/>
                </a:solidFill>
                <a:highlight>
                  <a:srgbClr val="FFFFFF"/>
                </a:highlight>
                <a:latin typeface="Arial"/>
                <a:ea typeface="Arial"/>
                <a:cs typeface="Arial"/>
                <a:sym typeface="Arial"/>
              </a:rPr>
              <a:t>ADD is used to add columns into the existing table. Sometimes we may require to add additional information, in that case we do not require to create the whole database again, ADD comes to our rescue.</a:t>
            </a:r>
            <a:endParaRPr b="1" sz="1400">
              <a:solidFill>
                <a:srgbClr val="000000"/>
              </a:solidFill>
              <a:highlight>
                <a:srgbClr val="FFFFFF"/>
              </a:highlight>
              <a:latin typeface="Arial"/>
              <a:ea typeface="Arial"/>
              <a:cs typeface="Arial"/>
              <a:sym typeface="Arial"/>
            </a:endParaRPr>
          </a:p>
          <a:p>
            <a:pPr indent="0" lvl="0" marL="0" rtl="0" algn="l">
              <a:spcBef>
                <a:spcPts val="1400"/>
              </a:spcBef>
              <a:spcAft>
                <a:spcPts val="1400"/>
              </a:spcAft>
              <a:buNone/>
            </a:pPr>
            <a:r>
              <a:t/>
            </a:r>
            <a:endParaRPr sz="1150">
              <a:solidFill>
                <a:srgbClr val="000000"/>
              </a:solidFill>
              <a:highlight>
                <a:srgbClr val="FFFFFF"/>
              </a:highlight>
              <a:latin typeface="Verdana"/>
              <a:ea typeface="Verdana"/>
              <a:cs typeface="Verdana"/>
              <a:sym typeface="Verdana"/>
            </a:endParaRPr>
          </a:p>
        </p:txBody>
      </p:sp>
      <p:pic>
        <p:nvPicPr>
          <p:cNvPr id="385" name="Google Shape;385;p42"/>
          <p:cNvPicPr preferRelativeResize="0"/>
          <p:nvPr/>
        </p:nvPicPr>
        <p:blipFill>
          <a:blip r:embed="rId3">
            <a:alphaModFix/>
          </a:blip>
          <a:stretch>
            <a:fillRect/>
          </a:stretch>
        </p:blipFill>
        <p:spPr>
          <a:xfrm>
            <a:off x="1237150" y="3541388"/>
            <a:ext cx="6972300" cy="1038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3"/>
          <p:cNvPicPr preferRelativeResize="0"/>
          <p:nvPr/>
        </p:nvPicPr>
        <p:blipFill>
          <a:blip r:embed="rId3">
            <a:alphaModFix/>
          </a:blip>
          <a:stretch>
            <a:fillRect/>
          </a:stretch>
        </p:blipFill>
        <p:spPr>
          <a:xfrm>
            <a:off x="819150" y="566049"/>
            <a:ext cx="7909150" cy="2746000"/>
          </a:xfrm>
          <a:prstGeom prst="rect">
            <a:avLst/>
          </a:prstGeom>
          <a:noFill/>
          <a:ln>
            <a:noFill/>
          </a:ln>
        </p:spPr>
      </p:pic>
      <p:sp>
        <p:nvSpPr>
          <p:cNvPr id="391" name="Google Shape;391;p43"/>
          <p:cNvSpPr txBox="1"/>
          <p:nvPr/>
        </p:nvSpPr>
        <p:spPr>
          <a:xfrm>
            <a:off x="1834625" y="3622925"/>
            <a:ext cx="5878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rgbClr val="FF0000"/>
                </a:solidFill>
                <a:latin typeface="Calibri"/>
                <a:ea typeface="Calibri"/>
                <a:cs typeface="Calibri"/>
                <a:sym typeface="Calibri"/>
              </a:rPr>
              <a:t>As we can see in output new column added in table</a:t>
            </a:r>
            <a:endParaRPr sz="1700">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idx="2" type="body"/>
          </p:nvPr>
        </p:nvSpPr>
        <p:spPr>
          <a:xfrm>
            <a:off x="630650" y="518575"/>
            <a:ext cx="7596000" cy="3935400"/>
          </a:xfrm>
          <a:prstGeom prst="rect">
            <a:avLst/>
          </a:prstGeom>
        </p:spPr>
        <p:txBody>
          <a:bodyPr anchorCtr="0" anchor="t" bIns="91425" lIns="91425" spcFirstLastPara="1" rIns="91425" wrap="square" tIns="91425">
            <a:normAutofit/>
          </a:bodyPr>
          <a:lstStyle/>
          <a:p>
            <a:pPr indent="0" lvl="0" marL="0" rtl="0" algn="l">
              <a:spcBef>
                <a:spcPts val="800"/>
              </a:spcBef>
              <a:spcAft>
                <a:spcPts val="0"/>
              </a:spcAft>
              <a:buNone/>
            </a:pPr>
            <a:r>
              <a:rPr lang="en-GB" sz="2000">
                <a:solidFill>
                  <a:srgbClr val="38761D"/>
                </a:solidFill>
                <a:highlight>
                  <a:srgbClr val="FFFFFF"/>
                </a:highlight>
                <a:latin typeface="Arial"/>
                <a:ea typeface="Arial"/>
                <a:cs typeface="Arial"/>
                <a:sym typeface="Arial"/>
              </a:rPr>
              <a:t>2</a:t>
            </a:r>
            <a:r>
              <a:rPr b="1" lang="en-GB" sz="2000">
                <a:solidFill>
                  <a:srgbClr val="38761D"/>
                </a:solidFill>
                <a:highlight>
                  <a:srgbClr val="FFFFFF"/>
                </a:highlight>
                <a:latin typeface="Arial"/>
                <a:ea typeface="Arial"/>
                <a:cs typeface="Arial"/>
                <a:sym typeface="Arial"/>
              </a:rPr>
              <a:t>. ALTER TABLE - MODIFY COLUMN</a:t>
            </a:r>
            <a:endParaRPr b="1" sz="2000">
              <a:solidFill>
                <a:srgbClr val="38761D"/>
              </a:solidFill>
              <a:highlight>
                <a:srgbClr val="FFFFFF"/>
              </a:highlight>
              <a:latin typeface="Arial"/>
              <a:ea typeface="Arial"/>
              <a:cs typeface="Arial"/>
              <a:sym typeface="Arial"/>
            </a:endParaRPr>
          </a:p>
          <a:p>
            <a:pPr indent="0" lvl="0" marL="0" rtl="0" algn="l">
              <a:spcBef>
                <a:spcPts val="800"/>
              </a:spcBef>
              <a:spcAft>
                <a:spcPts val="0"/>
              </a:spcAft>
              <a:buNone/>
            </a:pPr>
            <a:r>
              <a:rPr b="1" lang="en-GB" sz="1400">
                <a:solidFill>
                  <a:srgbClr val="273239"/>
                </a:solidFill>
                <a:highlight>
                  <a:srgbClr val="FFFFFF"/>
                </a:highlight>
                <a:latin typeface="Arial"/>
                <a:ea typeface="Arial"/>
                <a:cs typeface="Arial"/>
                <a:sym typeface="Arial"/>
              </a:rPr>
              <a:t>It is used to modify the existing columns in a table. Multiple columns can also be modified at once.</a:t>
            </a:r>
            <a:endParaRPr b="1" sz="2100">
              <a:solidFill>
                <a:srgbClr val="000000"/>
              </a:solidFill>
              <a:highlight>
                <a:srgbClr val="FFFFFF"/>
              </a:highlight>
              <a:latin typeface="Arial"/>
              <a:ea typeface="Arial"/>
              <a:cs typeface="Arial"/>
              <a:sym typeface="Arial"/>
            </a:endParaRPr>
          </a:p>
          <a:p>
            <a:pPr indent="0" lvl="0" marL="0" rtl="0" algn="l">
              <a:spcBef>
                <a:spcPts val="800"/>
              </a:spcBef>
              <a:spcAft>
                <a:spcPts val="0"/>
              </a:spcAft>
              <a:buNone/>
            </a:pPr>
            <a:r>
              <a:t/>
            </a:r>
            <a:endParaRPr/>
          </a:p>
          <a:p>
            <a:pPr indent="0" lvl="0" marL="0" rtl="0" algn="l">
              <a:spcBef>
                <a:spcPts val="1200"/>
              </a:spcBef>
              <a:spcAft>
                <a:spcPts val="1200"/>
              </a:spcAft>
              <a:buNone/>
            </a:pPr>
            <a:r>
              <a:t/>
            </a:r>
            <a:endParaRPr/>
          </a:p>
        </p:txBody>
      </p:sp>
      <p:pic>
        <p:nvPicPr>
          <p:cNvPr id="397" name="Google Shape;397;p44"/>
          <p:cNvPicPr preferRelativeResize="0"/>
          <p:nvPr/>
        </p:nvPicPr>
        <p:blipFill>
          <a:blip r:embed="rId3">
            <a:alphaModFix/>
          </a:blip>
          <a:stretch>
            <a:fillRect/>
          </a:stretch>
        </p:blipFill>
        <p:spPr>
          <a:xfrm>
            <a:off x="648025" y="1514488"/>
            <a:ext cx="7847925" cy="934075"/>
          </a:xfrm>
          <a:prstGeom prst="rect">
            <a:avLst/>
          </a:prstGeom>
          <a:noFill/>
          <a:ln>
            <a:noFill/>
          </a:ln>
        </p:spPr>
      </p:pic>
      <p:pic>
        <p:nvPicPr>
          <p:cNvPr id="398" name="Google Shape;398;p44"/>
          <p:cNvPicPr preferRelativeResize="0"/>
          <p:nvPr/>
        </p:nvPicPr>
        <p:blipFill>
          <a:blip r:embed="rId4">
            <a:alphaModFix/>
          </a:blip>
          <a:stretch>
            <a:fillRect/>
          </a:stretch>
        </p:blipFill>
        <p:spPr>
          <a:xfrm>
            <a:off x="648038" y="2571750"/>
            <a:ext cx="7847924" cy="2035000"/>
          </a:xfrm>
          <a:prstGeom prst="rect">
            <a:avLst/>
          </a:prstGeom>
          <a:noFill/>
          <a:ln>
            <a:noFill/>
          </a:ln>
        </p:spPr>
      </p:pic>
      <p:sp>
        <p:nvSpPr>
          <p:cNvPr id="399" name="Google Shape;399;p44"/>
          <p:cNvSpPr txBox="1"/>
          <p:nvPr/>
        </p:nvSpPr>
        <p:spPr>
          <a:xfrm>
            <a:off x="648000" y="4534500"/>
            <a:ext cx="784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0000"/>
                </a:solidFill>
                <a:latin typeface="Calibri"/>
                <a:ea typeface="Calibri"/>
                <a:cs typeface="Calibri"/>
                <a:sym typeface="Calibri"/>
              </a:rPr>
              <a:t>See finally we have changed datatype of New_column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p:nvPr/>
        </p:nvSpPr>
        <p:spPr>
          <a:xfrm>
            <a:off x="3726750" y="278875"/>
            <a:ext cx="1770300" cy="742200"/>
          </a:xfrm>
          <a:prstGeom prst="roundRect">
            <a:avLst>
              <a:gd fmla="val 50000"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2"/>
                </a:solidFill>
                <a:latin typeface="Montserrat ExtraBold"/>
                <a:ea typeface="Montserrat ExtraBold"/>
                <a:cs typeface="Montserrat ExtraBold"/>
                <a:sym typeface="Montserrat ExtraBold"/>
              </a:rPr>
              <a:t>SQL COMMANDS</a:t>
            </a:r>
            <a:endParaRPr sz="1700">
              <a:solidFill>
                <a:schemeClr val="dk2"/>
              </a:solidFill>
              <a:latin typeface="Montserrat ExtraBold"/>
              <a:ea typeface="Montserrat ExtraBold"/>
              <a:cs typeface="Montserrat ExtraBold"/>
              <a:sym typeface="Montserrat ExtraBold"/>
            </a:endParaRPr>
          </a:p>
        </p:txBody>
      </p:sp>
      <p:sp>
        <p:nvSpPr>
          <p:cNvPr id="271" name="Google Shape;271;p27"/>
          <p:cNvSpPr/>
          <p:nvPr/>
        </p:nvSpPr>
        <p:spPr>
          <a:xfrm>
            <a:off x="293125" y="2081675"/>
            <a:ext cx="2043900" cy="2256300"/>
          </a:xfrm>
          <a:prstGeom prst="roundRect">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200" u="sng">
                <a:solidFill>
                  <a:schemeClr val="dk1"/>
                </a:solidFill>
                <a:latin typeface="Montserrat ExtraBold"/>
                <a:ea typeface="Montserrat ExtraBold"/>
                <a:cs typeface="Montserrat ExtraBold"/>
                <a:sym typeface="Montserrat ExtraBold"/>
              </a:rPr>
              <a:t>DDL</a:t>
            </a:r>
            <a:endParaRPr i="1" sz="1200" u="sng">
              <a:solidFill>
                <a:schemeClr val="dk1"/>
              </a:solidFill>
              <a:latin typeface="Montserrat ExtraBold"/>
              <a:ea typeface="Montserrat ExtraBold"/>
              <a:cs typeface="Montserrat ExtraBold"/>
              <a:sym typeface="Montserrat ExtraBold"/>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CREATE</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ALTER</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DROP</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DESC</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TRUNCATE</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COMMENT</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RENAME</a:t>
            </a:r>
            <a:endParaRPr b="1" sz="1200">
              <a:solidFill>
                <a:srgbClr val="FFFFFF"/>
              </a:solidFill>
              <a:latin typeface="Roboto"/>
              <a:ea typeface="Roboto"/>
              <a:cs typeface="Roboto"/>
              <a:sym typeface="Roboto"/>
            </a:endParaRPr>
          </a:p>
        </p:txBody>
      </p:sp>
      <p:sp>
        <p:nvSpPr>
          <p:cNvPr id="272" name="Google Shape;272;p27"/>
          <p:cNvSpPr/>
          <p:nvPr/>
        </p:nvSpPr>
        <p:spPr>
          <a:xfrm>
            <a:off x="2433050" y="2159125"/>
            <a:ext cx="2155200" cy="15282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200" u="sng">
                <a:solidFill>
                  <a:srgbClr val="FFFFFF"/>
                </a:solidFill>
                <a:latin typeface="Montserrat ExtraBold"/>
                <a:ea typeface="Montserrat ExtraBold"/>
                <a:cs typeface="Montserrat ExtraBold"/>
                <a:sym typeface="Montserrat ExtraBold"/>
              </a:rPr>
              <a:t>DML</a:t>
            </a:r>
            <a:endParaRPr i="1" sz="1200" u="sng">
              <a:solidFill>
                <a:srgbClr val="FFFFFF"/>
              </a:solidFill>
              <a:latin typeface="Montserrat ExtraBold"/>
              <a:ea typeface="Montserrat ExtraBold"/>
              <a:cs typeface="Montserrat ExtraBold"/>
              <a:sym typeface="Montserrat ExtraBold"/>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SELECT</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INSERT</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UPDATE</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DELETE</a:t>
            </a:r>
            <a:endParaRPr b="1" sz="1200">
              <a:solidFill>
                <a:srgbClr val="FFFFFF"/>
              </a:solidFill>
              <a:latin typeface="Roboto"/>
              <a:ea typeface="Roboto"/>
              <a:cs typeface="Roboto"/>
              <a:sym typeface="Roboto"/>
            </a:endParaRPr>
          </a:p>
          <a:p>
            <a:pPr indent="0" lvl="0" marL="457200" rtl="0" algn="l">
              <a:spcBef>
                <a:spcPts val="0"/>
              </a:spcBef>
              <a:spcAft>
                <a:spcPts val="0"/>
              </a:spcAft>
              <a:buNone/>
            </a:pPr>
            <a:r>
              <a:t/>
            </a:r>
            <a:endParaRPr b="1" sz="1200">
              <a:solidFill>
                <a:srgbClr val="FFFFFF"/>
              </a:solidFill>
              <a:latin typeface="Roboto"/>
              <a:ea typeface="Roboto"/>
              <a:cs typeface="Roboto"/>
              <a:sym typeface="Roboto"/>
            </a:endParaRPr>
          </a:p>
          <a:p>
            <a:pPr indent="0" lvl="0" marL="457200" rtl="0" algn="l">
              <a:spcBef>
                <a:spcPts val="0"/>
              </a:spcBef>
              <a:spcAft>
                <a:spcPts val="0"/>
              </a:spcAft>
              <a:buNone/>
            </a:pPr>
            <a:r>
              <a:t/>
            </a:r>
            <a:endParaRPr b="1" sz="1200">
              <a:solidFill>
                <a:srgbClr val="FFFFFF"/>
              </a:solidFill>
              <a:latin typeface="Roboto"/>
              <a:ea typeface="Roboto"/>
              <a:cs typeface="Roboto"/>
              <a:sym typeface="Roboto"/>
            </a:endParaRPr>
          </a:p>
        </p:txBody>
      </p:sp>
      <p:sp>
        <p:nvSpPr>
          <p:cNvPr id="273" name="Google Shape;273;p27"/>
          <p:cNvSpPr/>
          <p:nvPr/>
        </p:nvSpPr>
        <p:spPr>
          <a:xfrm>
            <a:off x="4739100" y="2159225"/>
            <a:ext cx="1770300" cy="1528200"/>
          </a:xfrm>
          <a:prstGeom prst="roundRect">
            <a:avLst>
              <a:gd fmla="val 50000"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200" u="sng">
                <a:solidFill>
                  <a:srgbClr val="FFFFFF"/>
                </a:solidFill>
                <a:latin typeface="Nunito ExtraBold"/>
                <a:ea typeface="Nunito ExtraBold"/>
                <a:cs typeface="Nunito ExtraBold"/>
                <a:sym typeface="Nunito ExtraBold"/>
              </a:rPr>
              <a:t>DCL</a:t>
            </a:r>
            <a:endParaRPr i="1" sz="1200" u="sng">
              <a:solidFill>
                <a:srgbClr val="FFFFFF"/>
              </a:solidFill>
              <a:latin typeface="Nunito ExtraBold"/>
              <a:ea typeface="Nunito ExtraBold"/>
              <a:cs typeface="Nunito ExtraBold"/>
              <a:sym typeface="Nunito ExtraBold"/>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GRANT</a:t>
            </a:r>
            <a:endParaRPr b="1"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b="1" lang="en-GB" sz="1200">
                <a:solidFill>
                  <a:srgbClr val="FFFFFF"/>
                </a:solidFill>
                <a:latin typeface="Roboto"/>
                <a:ea typeface="Roboto"/>
                <a:cs typeface="Roboto"/>
                <a:sym typeface="Roboto"/>
              </a:rPr>
              <a:t>REVOKE</a:t>
            </a:r>
            <a:endParaRPr b="1" sz="12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274" name="Google Shape;274;p27"/>
          <p:cNvSpPr/>
          <p:nvPr/>
        </p:nvSpPr>
        <p:spPr>
          <a:xfrm>
            <a:off x="6584075" y="2159225"/>
            <a:ext cx="2279700" cy="1357800"/>
          </a:xfrm>
          <a:prstGeom prst="roundRect">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200" u="sng">
                <a:solidFill>
                  <a:srgbClr val="FFFFFF"/>
                </a:solidFill>
                <a:latin typeface="Montserrat ExtraBold"/>
                <a:ea typeface="Montserrat ExtraBold"/>
                <a:cs typeface="Montserrat ExtraBold"/>
                <a:sym typeface="Montserrat ExtraBold"/>
              </a:rPr>
              <a:t>TCL</a:t>
            </a:r>
            <a:endParaRPr i="1" sz="1200" u="sng">
              <a:solidFill>
                <a:srgbClr val="FFFFFF"/>
              </a:solidFill>
              <a:latin typeface="Montserrat ExtraBold"/>
              <a:ea typeface="Montserrat ExtraBold"/>
              <a:cs typeface="Montserrat ExtraBold"/>
              <a:sym typeface="Montserrat ExtraBold"/>
            </a:endParaRPr>
          </a:p>
          <a:p>
            <a:pPr indent="-292100" lvl="0" marL="457200" rtl="0" algn="l">
              <a:spcBef>
                <a:spcPts val="0"/>
              </a:spcBef>
              <a:spcAft>
                <a:spcPts val="0"/>
              </a:spcAft>
              <a:buClr>
                <a:srgbClr val="FFFFFF"/>
              </a:buClr>
              <a:buSzPts val="1000"/>
              <a:buFont typeface="Roboto"/>
              <a:buChar char="●"/>
            </a:pPr>
            <a:r>
              <a:rPr b="1" lang="en-GB" sz="1000">
                <a:solidFill>
                  <a:srgbClr val="FFFFFF"/>
                </a:solidFill>
                <a:latin typeface="Roboto"/>
                <a:ea typeface="Roboto"/>
                <a:cs typeface="Roboto"/>
                <a:sym typeface="Roboto"/>
              </a:rPr>
              <a:t>COMMIT</a:t>
            </a:r>
            <a:endParaRPr b="1"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en-GB" sz="1000">
                <a:solidFill>
                  <a:srgbClr val="FFFFFF"/>
                </a:solidFill>
                <a:latin typeface="Roboto"/>
                <a:ea typeface="Roboto"/>
                <a:cs typeface="Roboto"/>
                <a:sym typeface="Roboto"/>
              </a:rPr>
              <a:t>ROLLBACK</a:t>
            </a:r>
            <a:endParaRPr b="1"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en-GB" sz="1000">
                <a:solidFill>
                  <a:srgbClr val="FFFFFF"/>
                </a:solidFill>
                <a:latin typeface="Roboto"/>
                <a:ea typeface="Roboto"/>
                <a:cs typeface="Roboto"/>
                <a:sym typeface="Roboto"/>
              </a:rPr>
              <a:t>SAVEPOINT</a:t>
            </a:r>
            <a:endParaRPr b="1" sz="1000">
              <a:solidFill>
                <a:srgbClr val="FFFFFF"/>
              </a:solidFill>
              <a:latin typeface="Roboto"/>
              <a:ea typeface="Roboto"/>
              <a:cs typeface="Roboto"/>
              <a:sym typeface="Roboto"/>
            </a:endParaRPr>
          </a:p>
          <a:p>
            <a:pPr indent="-292100" lvl="0" marL="457200" rtl="0" algn="l">
              <a:spcBef>
                <a:spcPts val="0"/>
              </a:spcBef>
              <a:spcAft>
                <a:spcPts val="0"/>
              </a:spcAft>
              <a:buClr>
                <a:srgbClr val="FFFFFF"/>
              </a:buClr>
              <a:buSzPts val="1000"/>
              <a:buFont typeface="Roboto"/>
              <a:buChar char="●"/>
            </a:pPr>
            <a:r>
              <a:rPr b="1" lang="en-GB" sz="1000">
                <a:solidFill>
                  <a:srgbClr val="FFFFFF"/>
                </a:solidFill>
                <a:latin typeface="Roboto"/>
                <a:ea typeface="Roboto"/>
                <a:cs typeface="Roboto"/>
                <a:sym typeface="Roboto"/>
              </a:rPr>
              <a:t>SET TRANSACTION</a:t>
            </a:r>
            <a:endParaRPr b="1" sz="1000">
              <a:solidFill>
                <a:srgbClr val="FFFFFF"/>
              </a:solidFill>
              <a:latin typeface="Roboto"/>
              <a:ea typeface="Roboto"/>
              <a:cs typeface="Roboto"/>
              <a:sym typeface="Roboto"/>
            </a:endParaRPr>
          </a:p>
        </p:txBody>
      </p:sp>
      <p:cxnSp>
        <p:nvCxnSpPr>
          <p:cNvPr id="275" name="Google Shape;275;p27"/>
          <p:cNvCxnSpPr/>
          <p:nvPr/>
        </p:nvCxnSpPr>
        <p:spPr>
          <a:xfrm>
            <a:off x="5497043" y="625424"/>
            <a:ext cx="1770300" cy="766800"/>
          </a:xfrm>
          <a:prstGeom prst="bentConnector3">
            <a:avLst>
              <a:gd fmla="val 46672" name="adj1"/>
            </a:avLst>
          </a:prstGeom>
          <a:noFill/>
          <a:ln cap="flat" cmpd="sng" w="114300">
            <a:solidFill>
              <a:srgbClr val="4A86E8"/>
            </a:solidFill>
            <a:prstDash val="solid"/>
            <a:round/>
            <a:headEnd len="sm" w="sm" type="none"/>
            <a:tailEnd len="sm" w="sm" type="none"/>
          </a:ln>
        </p:spPr>
      </p:cxnSp>
      <p:cxnSp>
        <p:nvCxnSpPr>
          <p:cNvPr id="276" name="Google Shape;276;p27"/>
          <p:cNvCxnSpPr/>
          <p:nvPr/>
        </p:nvCxnSpPr>
        <p:spPr>
          <a:xfrm flipH="1" rot="10800000">
            <a:off x="1956443" y="625434"/>
            <a:ext cx="1770300" cy="766800"/>
          </a:xfrm>
          <a:prstGeom prst="bentConnector3">
            <a:avLst>
              <a:gd fmla="val 50000" name="adj1"/>
            </a:avLst>
          </a:prstGeom>
          <a:noFill/>
          <a:ln cap="flat" cmpd="sng" w="114300">
            <a:solidFill>
              <a:srgbClr val="FF9900"/>
            </a:solidFill>
            <a:prstDash val="solid"/>
            <a:round/>
            <a:headEnd len="sm" w="sm" type="none"/>
            <a:tailEnd len="sm" w="sm" type="none"/>
          </a:ln>
        </p:spPr>
      </p:cxnSp>
      <p:cxnSp>
        <p:nvCxnSpPr>
          <p:cNvPr id="277" name="Google Shape;277;p27"/>
          <p:cNvCxnSpPr>
            <a:stCxn id="278" idx="2"/>
            <a:endCxn id="272" idx="0"/>
          </p:cNvCxnSpPr>
          <p:nvPr/>
        </p:nvCxnSpPr>
        <p:spPr>
          <a:xfrm>
            <a:off x="2665550" y="1392325"/>
            <a:ext cx="845100" cy="766800"/>
          </a:xfrm>
          <a:prstGeom prst="bentConnector2">
            <a:avLst/>
          </a:prstGeom>
          <a:noFill/>
          <a:ln cap="flat" cmpd="sng" w="114300">
            <a:solidFill>
              <a:srgbClr val="6AA84F"/>
            </a:solidFill>
            <a:prstDash val="solid"/>
            <a:round/>
            <a:headEnd len="sm" w="sm" type="none"/>
            <a:tailEnd len="sm" w="sm" type="none"/>
          </a:ln>
        </p:spPr>
      </p:cxnSp>
      <p:cxnSp>
        <p:nvCxnSpPr>
          <p:cNvPr id="279" name="Google Shape;279;p27"/>
          <p:cNvCxnSpPr/>
          <p:nvPr/>
        </p:nvCxnSpPr>
        <p:spPr>
          <a:xfrm flipH="1" rot="10800000">
            <a:off x="1223475" y="1392329"/>
            <a:ext cx="845100" cy="766800"/>
          </a:xfrm>
          <a:prstGeom prst="bentConnector3">
            <a:avLst>
              <a:gd fmla="val -12783" name="adj1"/>
            </a:avLst>
          </a:prstGeom>
          <a:noFill/>
          <a:ln cap="flat" cmpd="sng" w="114300">
            <a:solidFill>
              <a:srgbClr val="FF0000"/>
            </a:solidFill>
            <a:prstDash val="solid"/>
            <a:round/>
            <a:headEnd len="sm" w="sm" type="none"/>
            <a:tailEnd len="sm" w="sm" type="none"/>
          </a:ln>
        </p:spPr>
      </p:cxnSp>
      <p:cxnSp>
        <p:nvCxnSpPr>
          <p:cNvPr id="280" name="Google Shape;280;p27"/>
          <p:cNvCxnSpPr>
            <a:stCxn id="281" idx="2"/>
            <a:endCxn id="274" idx="0"/>
          </p:cNvCxnSpPr>
          <p:nvPr/>
        </p:nvCxnSpPr>
        <p:spPr>
          <a:xfrm>
            <a:off x="6878525" y="1392425"/>
            <a:ext cx="845400" cy="766800"/>
          </a:xfrm>
          <a:prstGeom prst="bentConnector2">
            <a:avLst/>
          </a:prstGeom>
          <a:noFill/>
          <a:ln cap="flat" cmpd="sng" w="114300">
            <a:solidFill>
              <a:srgbClr val="A64D79"/>
            </a:solidFill>
            <a:prstDash val="solid"/>
            <a:round/>
            <a:headEnd len="sm" w="sm" type="none"/>
            <a:tailEnd len="sm" w="sm" type="none"/>
          </a:ln>
        </p:spPr>
      </p:cxnSp>
      <p:cxnSp>
        <p:nvCxnSpPr>
          <p:cNvPr id="282" name="Google Shape;282;p27"/>
          <p:cNvCxnSpPr/>
          <p:nvPr/>
        </p:nvCxnSpPr>
        <p:spPr>
          <a:xfrm flipH="1" rot="10800000">
            <a:off x="5497038" y="1392325"/>
            <a:ext cx="845100" cy="766800"/>
          </a:xfrm>
          <a:prstGeom prst="bentConnector3">
            <a:avLst>
              <a:gd fmla="val 2162" name="adj1"/>
            </a:avLst>
          </a:prstGeom>
          <a:noFill/>
          <a:ln cap="flat" cmpd="sng" w="114300">
            <a:solidFill>
              <a:schemeClr val="accent3"/>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idx="2" type="body"/>
          </p:nvPr>
        </p:nvSpPr>
        <p:spPr>
          <a:xfrm>
            <a:off x="544650" y="257025"/>
            <a:ext cx="7407600" cy="4029900"/>
          </a:xfrm>
          <a:prstGeom prst="rect">
            <a:avLst/>
          </a:prstGeom>
        </p:spPr>
        <p:txBody>
          <a:bodyPr anchorCtr="0" anchor="t" bIns="91425" lIns="91425" spcFirstLastPara="1" rIns="91425" wrap="square" tIns="91425">
            <a:normAutofit/>
          </a:bodyPr>
          <a:lstStyle/>
          <a:p>
            <a:pPr indent="0" lvl="0" marL="0" rtl="0" algn="l">
              <a:spcBef>
                <a:spcPts val="800"/>
              </a:spcBef>
              <a:spcAft>
                <a:spcPts val="0"/>
              </a:spcAft>
              <a:buNone/>
            </a:pPr>
            <a:r>
              <a:rPr lang="en-GB" sz="2000">
                <a:solidFill>
                  <a:srgbClr val="38761D"/>
                </a:solidFill>
                <a:highlight>
                  <a:srgbClr val="FFFFFF"/>
                </a:highlight>
                <a:latin typeface="Arial"/>
                <a:ea typeface="Arial"/>
                <a:cs typeface="Arial"/>
                <a:sym typeface="Arial"/>
              </a:rPr>
              <a:t>3</a:t>
            </a:r>
            <a:r>
              <a:rPr b="1" lang="en-GB" sz="2000">
                <a:solidFill>
                  <a:srgbClr val="38761D"/>
                </a:solidFill>
                <a:highlight>
                  <a:srgbClr val="FFFFFF"/>
                </a:highlight>
                <a:latin typeface="Arial"/>
                <a:ea typeface="Arial"/>
                <a:cs typeface="Arial"/>
                <a:sym typeface="Arial"/>
              </a:rPr>
              <a:t>. ALTER TABLE - DROP COLUMN</a:t>
            </a:r>
            <a:endParaRPr b="1" sz="2000">
              <a:solidFill>
                <a:srgbClr val="38761D"/>
              </a:solidFill>
              <a:highlight>
                <a:srgbClr val="FFFFFF"/>
              </a:highlight>
              <a:latin typeface="Arial"/>
              <a:ea typeface="Arial"/>
              <a:cs typeface="Arial"/>
              <a:sym typeface="Arial"/>
            </a:endParaRPr>
          </a:p>
          <a:p>
            <a:pPr indent="0" lvl="0" marL="0" rtl="0" algn="l">
              <a:spcBef>
                <a:spcPts val="800"/>
              </a:spcBef>
              <a:spcAft>
                <a:spcPts val="0"/>
              </a:spcAft>
              <a:buNone/>
            </a:pPr>
            <a:r>
              <a:rPr b="1" lang="en-GB" sz="2000">
                <a:solidFill>
                  <a:srgbClr val="000000"/>
                </a:solidFill>
                <a:highlight>
                  <a:srgbClr val="FFFFFF"/>
                </a:highlight>
                <a:latin typeface="Arial"/>
                <a:ea typeface="Arial"/>
                <a:cs typeface="Arial"/>
                <a:sym typeface="Arial"/>
              </a:rPr>
              <a:t> </a:t>
            </a:r>
            <a:r>
              <a:rPr b="1" lang="en-GB">
                <a:solidFill>
                  <a:srgbClr val="273239"/>
                </a:solidFill>
                <a:highlight>
                  <a:srgbClr val="FFFFFF"/>
                </a:highlight>
                <a:latin typeface="Arial"/>
                <a:ea typeface="Arial"/>
                <a:cs typeface="Arial"/>
                <a:sym typeface="Arial"/>
              </a:rPr>
              <a:t>DROP COLUMN is used to drop column in a table. Deleting the unwanted columns from the table</a:t>
            </a:r>
            <a:r>
              <a:rPr lang="en-GB">
                <a:solidFill>
                  <a:srgbClr val="273239"/>
                </a:solidFill>
                <a:highlight>
                  <a:srgbClr val="FFFFFF"/>
                </a:highlight>
                <a:latin typeface="Arial"/>
                <a:ea typeface="Arial"/>
                <a:cs typeface="Arial"/>
                <a:sym typeface="Arial"/>
              </a:rPr>
              <a:t>.</a:t>
            </a:r>
            <a:endParaRPr>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t/>
            </a:r>
            <a:endParaRPr sz="1100">
              <a:solidFill>
                <a:srgbClr val="000000"/>
              </a:solidFill>
              <a:latin typeface="Arial"/>
              <a:ea typeface="Arial"/>
              <a:cs typeface="Arial"/>
              <a:sym typeface="Arial"/>
            </a:endParaRPr>
          </a:p>
          <a:p>
            <a:pPr indent="0" lvl="0" marL="0" rtl="0" algn="l">
              <a:spcBef>
                <a:spcPts val="8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800"/>
              </a:spcBef>
              <a:spcAft>
                <a:spcPts val="1200"/>
              </a:spcAft>
              <a:buNone/>
            </a:pPr>
            <a:r>
              <a:t/>
            </a:r>
            <a:endParaRPr/>
          </a:p>
        </p:txBody>
      </p:sp>
      <p:pic>
        <p:nvPicPr>
          <p:cNvPr id="405" name="Google Shape;405;p45"/>
          <p:cNvPicPr preferRelativeResize="0"/>
          <p:nvPr/>
        </p:nvPicPr>
        <p:blipFill>
          <a:blip r:embed="rId3">
            <a:alphaModFix/>
          </a:blip>
          <a:stretch>
            <a:fillRect/>
          </a:stretch>
        </p:blipFill>
        <p:spPr>
          <a:xfrm>
            <a:off x="812050" y="1377700"/>
            <a:ext cx="5964274" cy="761300"/>
          </a:xfrm>
          <a:prstGeom prst="rect">
            <a:avLst/>
          </a:prstGeom>
          <a:noFill/>
          <a:ln>
            <a:noFill/>
          </a:ln>
        </p:spPr>
      </p:pic>
      <p:pic>
        <p:nvPicPr>
          <p:cNvPr id="406" name="Google Shape;406;p45"/>
          <p:cNvPicPr preferRelativeResize="0"/>
          <p:nvPr/>
        </p:nvPicPr>
        <p:blipFill>
          <a:blip r:embed="rId4">
            <a:alphaModFix/>
          </a:blip>
          <a:stretch>
            <a:fillRect/>
          </a:stretch>
        </p:blipFill>
        <p:spPr>
          <a:xfrm>
            <a:off x="812050" y="2225000"/>
            <a:ext cx="7539100" cy="2196775"/>
          </a:xfrm>
          <a:prstGeom prst="rect">
            <a:avLst/>
          </a:prstGeom>
          <a:noFill/>
          <a:ln>
            <a:noFill/>
          </a:ln>
        </p:spPr>
      </p:pic>
      <p:sp>
        <p:nvSpPr>
          <p:cNvPr id="407" name="Google Shape;407;p45"/>
          <p:cNvSpPr txBox="1"/>
          <p:nvPr/>
        </p:nvSpPr>
        <p:spPr>
          <a:xfrm>
            <a:off x="931050" y="4507775"/>
            <a:ext cx="7281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0000"/>
                </a:solidFill>
                <a:latin typeface="Calibri"/>
                <a:ea typeface="Calibri"/>
                <a:cs typeface="Calibri"/>
                <a:sym typeface="Calibri"/>
              </a:rPr>
              <a:t>As we can see in table our previous col New_column deleted successfully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1141475" y="236600"/>
            <a:ext cx="64242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DROP COMMAND</a:t>
            </a:r>
            <a:endParaRPr b="1" i="1" u="sng">
              <a:solidFill>
                <a:srgbClr val="980000"/>
              </a:solidFill>
            </a:endParaRPr>
          </a:p>
        </p:txBody>
      </p:sp>
      <p:sp>
        <p:nvSpPr>
          <p:cNvPr id="413" name="Google Shape;413;p46"/>
          <p:cNvSpPr txBox="1"/>
          <p:nvPr>
            <p:ph idx="2" type="body"/>
          </p:nvPr>
        </p:nvSpPr>
        <p:spPr>
          <a:xfrm>
            <a:off x="808225" y="794100"/>
            <a:ext cx="7351500" cy="355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solidFill>
                  <a:srgbClr val="273239"/>
                </a:solidFill>
                <a:highlight>
                  <a:srgbClr val="FFFFFF"/>
                </a:highlight>
                <a:latin typeface="Arial"/>
                <a:ea typeface="Arial"/>
                <a:cs typeface="Arial"/>
                <a:sym typeface="Arial"/>
              </a:rPr>
              <a:t>DROP is used to delete a whole database or just a table.The DROP statement destroys the objects like an existing database, table, index, or view.</a:t>
            </a:r>
            <a:endParaRPr b="1" sz="1800">
              <a:solidFill>
                <a:srgbClr val="273239"/>
              </a:solidFill>
              <a:highlight>
                <a:srgbClr val="FFFFFF"/>
              </a:highlight>
              <a:latin typeface="Arial"/>
              <a:ea typeface="Arial"/>
              <a:cs typeface="Arial"/>
              <a:sym typeface="Arial"/>
            </a:endParaRPr>
          </a:p>
          <a:p>
            <a:pPr indent="0" lvl="0" marL="0" rtl="0" algn="l">
              <a:spcBef>
                <a:spcPts val="1200"/>
              </a:spcBef>
              <a:spcAft>
                <a:spcPts val="1200"/>
              </a:spcAft>
              <a:buNone/>
            </a:pPr>
            <a:r>
              <a:rPr b="1" lang="en-GB" sz="1800">
                <a:solidFill>
                  <a:srgbClr val="273239"/>
                </a:solidFill>
                <a:highlight>
                  <a:srgbClr val="FFFFFF"/>
                </a:highlight>
                <a:latin typeface="Arial"/>
                <a:ea typeface="Arial"/>
                <a:cs typeface="Arial"/>
                <a:sym typeface="Arial"/>
              </a:rPr>
              <a:t>A DROP statement in SQL removes a component from a relational database management system (RDBMS).</a:t>
            </a:r>
            <a:endParaRPr b="1" sz="1800"/>
          </a:p>
        </p:txBody>
      </p:sp>
      <p:pic>
        <p:nvPicPr>
          <p:cNvPr id="414" name="Google Shape;414;p46"/>
          <p:cNvPicPr preferRelativeResize="0"/>
          <p:nvPr/>
        </p:nvPicPr>
        <p:blipFill>
          <a:blip r:embed="rId3">
            <a:alphaModFix/>
          </a:blip>
          <a:stretch>
            <a:fillRect/>
          </a:stretch>
        </p:blipFill>
        <p:spPr>
          <a:xfrm>
            <a:off x="3074189" y="2646300"/>
            <a:ext cx="2995625" cy="222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1278650" y="300300"/>
            <a:ext cx="64242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TRUNCATE COMMAND</a:t>
            </a:r>
            <a:endParaRPr b="1" i="1" u="sng">
              <a:solidFill>
                <a:srgbClr val="980000"/>
              </a:solidFill>
            </a:endParaRPr>
          </a:p>
        </p:txBody>
      </p:sp>
      <p:sp>
        <p:nvSpPr>
          <p:cNvPr id="420" name="Google Shape;420;p47"/>
          <p:cNvSpPr txBox="1"/>
          <p:nvPr>
            <p:ph idx="2" type="body"/>
          </p:nvPr>
        </p:nvSpPr>
        <p:spPr>
          <a:xfrm>
            <a:off x="951825" y="893050"/>
            <a:ext cx="7701900" cy="31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solidFill>
                  <a:srgbClr val="273239"/>
                </a:solidFill>
                <a:highlight>
                  <a:srgbClr val="FFFFFF"/>
                </a:highlight>
                <a:latin typeface="Arial"/>
                <a:ea typeface="Arial"/>
                <a:cs typeface="Arial"/>
                <a:sym typeface="Arial"/>
              </a:rPr>
              <a:t>TRUNCATE statement is a Data Definition Language (DDL) operation that is used to mark the extents of a table for deallocation (empty for reuse). The result of this operation quickly removes all data from a table, typically bypassing a number of integrity enforcing mechanisms.</a:t>
            </a:r>
            <a:endParaRPr b="1" sz="1800">
              <a:solidFill>
                <a:srgbClr val="273239"/>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solidFill>
                <a:srgbClr val="273239"/>
              </a:solidFill>
              <a:highlight>
                <a:srgbClr val="FFFFFF"/>
              </a:highlight>
              <a:latin typeface="Arial"/>
              <a:ea typeface="Arial"/>
              <a:cs typeface="Arial"/>
              <a:sym typeface="Arial"/>
            </a:endParaRPr>
          </a:p>
        </p:txBody>
      </p:sp>
      <p:pic>
        <p:nvPicPr>
          <p:cNvPr id="421" name="Google Shape;421;p47"/>
          <p:cNvPicPr preferRelativeResize="0"/>
          <p:nvPr/>
        </p:nvPicPr>
        <p:blipFill>
          <a:blip r:embed="rId3">
            <a:alphaModFix/>
          </a:blip>
          <a:stretch>
            <a:fillRect/>
          </a:stretch>
        </p:blipFill>
        <p:spPr>
          <a:xfrm>
            <a:off x="3098875" y="2390725"/>
            <a:ext cx="3582075" cy="2519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1359900" y="392050"/>
            <a:ext cx="6424200" cy="71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DROP VS TRUNCATE COMMAND</a:t>
            </a:r>
            <a:endParaRPr b="1" i="1" u="sng">
              <a:solidFill>
                <a:srgbClr val="980000"/>
              </a:solidFill>
            </a:endParaRPr>
          </a:p>
        </p:txBody>
      </p:sp>
      <p:sp>
        <p:nvSpPr>
          <p:cNvPr id="427" name="Google Shape;427;p48"/>
          <p:cNvSpPr txBox="1"/>
          <p:nvPr>
            <p:ph idx="2" type="body"/>
          </p:nvPr>
        </p:nvSpPr>
        <p:spPr>
          <a:xfrm>
            <a:off x="819150" y="1065750"/>
            <a:ext cx="7632000" cy="3012000"/>
          </a:xfrm>
          <a:prstGeom prst="rect">
            <a:avLst/>
          </a:prstGeom>
        </p:spPr>
        <p:txBody>
          <a:bodyPr anchorCtr="0" anchor="t" bIns="91425" lIns="91425" spcFirstLastPara="1" rIns="91425" wrap="square" tIns="91425">
            <a:normAutofit fontScale="25000" lnSpcReduction="20000"/>
          </a:bodyPr>
          <a:lstStyle/>
          <a:p>
            <a:pPr indent="-342900" lvl="0" marL="685800" rtl="0" algn="l">
              <a:lnSpc>
                <a:spcPct val="158000"/>
              </a:lnSpc>
              <a:spcBef>
                <a:spcPts val="0"/>
              </a:spcBef>
              <a:spcAft>
                <a:spcPts val="0"/>
              </a:spcAft>
              <a:buClr>
                <a:srgbClr val="273239"/>
              </a:buClr>
              <a:buSzPct val="100000"/>
              <a:buFont typeface="Arial"/>
              <a:buChar char="●"/>
            </a:pPr>
            <a:r>
              <a:rPr b="1" lang="en-GB" sz="7200">
                <a:solidFill>
                  <a:srgbClr val="273239"/>
                </a:solidFill>
                <a:highlight>
                  <a:srgbClr val="FFFFFF"/>
                </a:highlight>
                <a:latin typeface="Arial"/>
                <a:ea typeface="Arial"/>
                <a:cs typeface="Arial"/>
                <a:sym typeface="Arial"/>
              </a:rPr>
              <a:t>Truncate is normally ultra-fast and its ideal for deleting data from a temporary table.</a:t>
            </a:r>
            <a:endParaRPr b="1" sz="7200">
              <a:solidFill>
                <a:srgbClr val="273239"/>
              </a:solidFill>
              <a:highlight>
                <a:srgbClr val="FFFFFF"/>
              </a:highlight>
              <a:latin typeface="Arial"/>
              <a:ea typeface="Arial"/>
              <a:cs typeface="Arial"/>
              <a:sym typeface="Arial"/>
            </a:endParaRPr>
          </a:p>
          <a:p>
            <a:pPr indent="-342900" lvl="0" marL="685800" rtl="0" algn="l">
              <a:lnSpc>
                <a:spcPct val="158000"/>
              </a:lnSpc>
              <a:spcBef>
                <a:spcPts val="0"/>
              </a:spcBef>
              <a:spcAft>
                <a:spcPts val="0"/>
              </a:spcAft>
              <a:buClr>
                <a:srgbClr val="273239"/>
              </a:buClr>
              <a:buSzPct val="100000"/>
              <a:buFont typeface="Arial"/>
              <a:buChar char="●"/>
            </a:pPr>
            <a:r>
              <a:rPr b="1" lang="en-GB" sz="7200">
                <a:solidFill>
                  <a:srgbClr val="273239"/>
                </a:solidFill>
                <a:highlight>
                  <a:srgbClr val="FFFFFF"/>
                </a:highlight>
                <a:latin typeface="Arial"/>
                <a:ea typeface="Arial"/>
                <a:cs typeface="Arial"/>
                <a:sym typeface="Arial"/>
              </a:rPr>
              <a:t>Truncate preserves the structure of the table for future use, unlike drop table where the table is deleted with its full structure.</a:t>
            </a:r>
            <a:endParaRPr b="1" sz="7200">
              <a:solidFill>
                <a:srgbClr val="273239"/>
              </a:solidFill>
              <a:highlight>
                <a:srgbClr val="FFFFFF"/>
              </a:highlight>
              <a:latin typeface="Arial"/>
              <a:ea typeface="Arial"/>
              <a:cs typeface="Arial"/>
              <a:sym typeface="Arial"/>
            </a:endParaRPr>
          </a:p>
          <a:p>
            <a:pPr indent="-342900" lvl="0" marL="685800" rtl="0" algn="l">
              <a:lnSpc>
                <a:spcPct val="158000"/>
              </a:lnSpc>
              <a:spcBef>
                <a:spcPts val="0"/>
              </a:spcBef>
              <a:spcAft>
                <a:spcPts val="0"/>
              </a:spcAft>
              <a:buClr>
                <a:srgbClr val="273239"/>
              </a:buClr>
              <a:buSzPct val="100000"/>
              <a:buFont typeface="Arial"/>
              <a:buChar char="●"/>
            </a:pPr>
            <a:r>
              <a:rPr b="1" lang="en-GB" sz="7200">
                <a:solidFill>
                  <a:srgbClr val="273239"/>
                </a:solidFill>
                <a:highlight>
                  <a:srgbClr val="FFFFFF"/>
                </a:highlight>
                <a:latin typeface="Arial"/>
                <a:ea typeface="Arial"/>
                <a:cs typeface="Arial"/>
                <a:sym typeface="Arial"/>
              </a:rPr>
              <a:t>Table or Database deletion using DROP statement cannot be rolled back, so it must be used wisely.</a:t>
            </a:r>
            <a:endParaRPr b="1" sz="7200">
              <a:solidFill>
                <a:srgbClr val="273239"/>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t/>
            </a:r>
            <a:endParaRPr>
              <a:solidFill>
                <a:srgbClr val="273239"/>
              </a:solidFill>
              <a:highlight>
                <a:srgbClr val="FFFFFF"/>
              </a:highlight>
              <a:latin typeface="Arial"/>
              <a:ea typeface="Arial"/>
              <a:cs typeface="Arial"/>
              <a:sym typeface="Arial"/>
            </a:endParaRPr>
          </a:p>
          <a:p>
            <a:pPr indent="0" lvl="0" marL="0" rtl="0" algn="l">
              <a:spcBef>
                <a:spcPts val="36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220200" y="357975"/>
            <a:ext cx="8714100" cy="111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DML (DATA MANIPULATION LANGUAGE)</a:t>
            </a:r>
            <a:endParaRPr b="1" i="1" u="sng">
              <a:solidFill>
                <a:srgbClr val="980000"/>
              </a:solidFill>
            </a:endParaRPr>
          </a:p>
        </p:txBody>
      </p:sp>
      <p:sp>
        <p:nvSpPr>
          <p:cNvPr id="433" name="Google Shape;433;p49"/>
          <p:cNvSpPr txBox="1"/>
          <p:nvPr>
            <p:ph idx="2" type="body"/>
          </p:nvPr>
        </p:nvSpPr>
        <p:spPr>
          <a:xfrm>
            <a:off x="819150" y="1474575"/>
            <a:ext cx="6973200" cy="26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333333"/>
                </a:solidFill>
                <a:highlight>
                  <a:srgbClr val="FFFFFF"/>
                </a:highlight>
                <a:latin typeface="Roboto"/>
                <a:ea typeface="Roboto"/>
                <a:cs typeface="Roboto"/>
                <a:sym typeface="Roboto"/>
              </a:rPr>
              <a:t>The DML commands change the data present in the SQL database. We can easily access, store, modify, update and delete the existing records from the database using DML commands.</a:t>
            </a:r>
            <a:endParaRPr b="1" sz="14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None/>
            </a:pPr>
            <a:r>
              <a:rPr b="1" lang="en-GB" sz="1400">
                <a:solidFill>
                  <a:srgbClr val="333333"/>
                </a:solidFill>
                <a:highlight>
                  <a:srgbClr val="FFFFFF"/>
                </a:highlight>
                <a:latin typeface="Roboto"/>
                <a:ea typeface="Roboto"/>
                <a:cs typeface="Roboto"/>
                <a:sym typeface="Roboto"/>
              </a:rPr>
              <a:t>Following are the four main DML commands in SQL:</a:t>
            </a:r>
            <a:endParaRPr b="1" sz="1400">
              <a:solidFill>
                <a:srgbClr val="333333"/>
              </a:solidFill>
              <a:highlight>
                <a:srgbClr val="FFFFFF"/>
              </a:highlight>
              <a:latin typeface="Roboto"/>
              <a:ea typeface="Roboto"/>
              <a:cs typeface="Roboto"/>
              <a:sym typeface="Roboto"/>
            </a:endParaRPr>
          </a:p>
          <a:p>
            <a:pPr indent="-317500" lvl="0" marL="457200" marR="25400" rtl="0" algn="l">
              <a:lnSpc>
                <a:spcPct val="156250"/>
              </a:lnSpc>
              <a:spcBef>
                <a:spcPts val="1500"/>
              </a:spcBef>
              <a:spcAft>
                <a:spcPts val="0"/>
              </a:spcAft>
              <a:buClr>
                <a:srgbClr val="000000"/>
              </a:buClr>
              <a:buSzPts val="1400"/>
              <a:buFont typeface="Roboto"/>
              <a:buAutoNum type="arabicPeriod"/>
            </a:pPr>
            <a:r>
              <a:rPr b="1" lang="en-GB" sz="1400">
                <a:solidFill>
                  <a:srgbClr val="000000"/>
                </a:solidFill>
                <a:highlight>
                  <a:srgbClr val="FFFFFF"/>
                </a:highlight>
                <a:latin typeface="Roboto"/>
                <a:ea typeface="Roboto"/>
                <a:cs typeface="Roboto"/>
                <a:sym typeface="Roboto"/>
              </a:rPr>
              <a:t>SELECT Command</a:t>
            </a:r>
            <a:endParaRPr b="1" sz="1400">
              <a:solidFill>
                <a:srgbClr val="000000"/>
              </a:solidFill>
              <a:highlight>
                <a:srgbClr val="FFFFFF"/>
              </a:highlight>
              <a:latin typeface="Roboto"/>
              <a:ea typeface="Roboto"/>
              <a:cs typeface="Roboto"/>
              <a:sym typeface="Roboto"/>
            </a:endParaRPr>
          </a:p>
          <a:p>
            <a:pPr indent="-317500" lvl="0" marL="457200" marR="25400" rtl="0" algn="l">
              <a:lnSpc>
                <a:spcPct val="156250"/>
              </a:lnSpc>
              <a:spcBef>
                <a:spcPts val="0"/>
              </a:spcBef>
              <a:spcAft>
                <a:spcPts val="0"/>
              </a:spcAft>
              <a:buClr>
                <a:srgbClr val="000000"/>
              </a:buClr>
              <a:buSzPts val="1400"/>
              <a:buFont typeface="Roboto"/>
              <a:buAutoNum type="arabicPeriod"/>
            </a:pPr>
            <a:r>
              <a:rPr b="1" lang="en-GB" sz="1400">
                <a:solidFill>
                  <a:srgbClr val="000000"/>
                </a:solidFill>
                <a:highlight>
                  <a:srgbClr val="FFFFFF"/>
                </a:highlight>
                <a:latin typeface="Roboto"/>
                <a:ea typeface="Roboto"/>
                <a:cs typeface="Roboto"/>
                <a:sym typeface="Roboto"/>
              </a:rPr>
              <a:t>INSERT Command</a:t>
            </a:r>
            <a:endParaRPr b="1" sz="1400">
              <a:solidFill>
                <a:srgbClr val="000000"/>
              </a:solidFill>
              <a:highlight>
                <a:srgbClr val="FFFFFF"/>
              </a:highlight>
              <a:latin typeface="Roboto"/>
              <a:ea typeface="Roboto"/>
              <a:cs typeface="Roboto"/>
              <a:sym typeface="Roboto"/>
            </a:endParaRPr>
          </a:p>
          <a:p>
            <a:pPr indent="-317500" lvl="0" marL="457200" marR="25400" rtl="0" algn="l">
              <a:lnSpc>
                <a:spcPct val="156250"/>
              </a:lnSpc>
              <a:spcBef>
                <a:spcPts val="0"/>
              </a:spcBef>
              <a:spcAft>
                <a:spcPts val="0"/>
              </a:spcAft>
              <a:buClr>
                <a:srgbClr val="000000"/>
              </a:buClr>
              <a:buSzPts val="1400"/>
              <a:buFont typeface="Roboto"/>
              <a:buAutoNum type="arabicPeriod"/>
            </a:pPr>
            <a:r>
              <a:rPr b="1" lang="en-GB" sz="1400">
                <a:solidFill>
                  <a:srgbClr val="000000"/>
                </a:solidFill>
                <a:highlight>
                  <a:srgbClr val="FFFFFF"/>
                </a:highlight>
                <a:latin typeface="Roboto"/>
                <a:ea typeface="Roboto"/>
                <a:cs typeface="Roboto"/>
                <a:sym typeface="Roboto"/>
              </a:rPr>
              <a:t>UPDATE Command</a:t>
            </a:r>
            <a:endParaRPr b="1" sz="1400">
              <a:solidFill>
                <a:srgbClr val="000000"/>
              </a:solidFill>
              <a:highlight>
                <a:srgbClr val="FFFFFF"/>
              </a:highlight>
              <a:latin typeface="Roboto"/>
              <a:ea typeface="Roboto"/>
              <a:cs typeface="Roboto"/>
              <a:sym typeface="Roboto"/>
            </a:endParaRPr>
          </a:p>
          <a:p>
            <a:pPr indent="-317500" lvl="0" marL="457200" marR="25400" rtl="0" algn="l">
              <a:lnSpc>
                <a:spcPct val="156250"/>
              </a:lnSpc>
              <a:spcBef>
                <a:spcPts val="0"/>
              </a:spcBef>
              <a:spcAft>
                <a:spcPts val="0"/>
              </a:spcAft>
              <a:buClr>
                <a:srgbClr val="000000"/>
              </a:buClr>
              <a:buSzPts val="1400"/>
              <a:buFont typeface="Roboto"/>
              <a:buAutoNum type="arabicPeriod"/>
            </a:pPr>
            <a:r>
              <a:rPr b="1" lang="en-GB" sz="1400">
                <a:solidFill>
                  <a:srgbClr val="000000"/>
                </a:solidFill>
                <a:highlight>
                  <a:srgbClr val="FFFFFF"/>
                </a:highlight>
                <a:latin typeface="Roboto"/>
                <a:ea typeface="Roboto"/>
                <a:cs typeface="Roboto"/>
                <a:sym typeface="Roboto"/>
              </a:rPr>
              <a:t>DELETE Command</a:t>
            </a:r>
            <a:endParaRPr b="1"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1117500" y="251725"/>
            <a:ext cx="32364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Insert command</a:t>
            </a:r>
            <a:endParaRPr b="1" i="1" u="sng">
              <a:solidFill>
                <a:srgbClr val="980000"/>
              </a:solidFill>
            </a:endParaRPr>
          </a:p>
        </p:txBody>
      </p:sp>
      <p:pic>
        <p:nvPicPr>
          <p:cNvPr id="439" name="Google Shape;439;p50"/>
          <p:cNvPicPr preferRelativeResize="0"/>
          <p:nvPr/>
        </p:nvPicPr>
        <p:blipFill>
          <a:blip r:embed="rId3">
            <a:alphaModFix/>
          </a:blip>
          <a:stretch>
            <a:fillRect/>
          </a:stretch>
        </p:blipFill>
        <p:spPr>
          <a:xfrm>
            <a:off x="1117475" y="863975"/>
            <a:ext cx="6453474" cy="1707775"/>
          </a:xfrm>
          <a:prstGeom prst="rect">
            <a:avLst/>
          </a:prstGeom>
          <a:noFill/>
          <a:ln>
            <a:noFill/>
          </a:ln>
        </p:spPr>
      </p:pic>
      <p:sp>
        <p:nvSpPr>
          <p:cNvPr id="440" name="Google Shape;440;p50"/>
          <p:cNvSpPr txBox="1"/>
          <p:nvPr/>
        </p:nvSpPr>
        <p:spPr>
          <a:xfrm>
            <a:off x="540900" y="2644000"/>
            <a:ext cx="80622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800"/>
              </a:spcBef>
              <a:spcAft>
                <a:spcPts val="800"/>
              </a:spcAft>
              <a:buNone/>
            </a:pPr>
            <a:r>
              <a:rPr b="1" i="1" lang="en-GB" sz="3000" u="sng">
                <a:solidFill>
                  <a:srgbClr val="980000"/>
                </a:solidFill>
                <a:highlight>
                  <a:schemeClr val="dk1"/>
                </a:highlight>
              </a:rPr>
              <a:t>Insert Data Only in Specified Columns</a:t>
            </a:r>
            <a:endParaRPr/>
          </a:p>
        </p:txBody>
      </p:sp>
      <p:pic>
        <p:nvPicPr>
          <p:cNvPr id="441" name="Google Shape;441;p50"/>
          <p:cNvPicPr preferRelativeResize="0"/>
          <p:nvPr/>
        </p:nvPicPr>
        <p:blipFill>
          <a:blip r:embed="rId4">
            <a:alphaModFix/>
          </a:blip>
          <a:stretch>
            <a:fillRect/>
          </a:stretch>
        </p:blipFill>
        <p:spPr>
          <a:xfrm>
            <a:off x="978075" y="3546450"/>
            <a:ext cx="7419301" cy="1128425"/>
          </a:xfrm>
          <a:prstGeom prst="rect">
            <a:avLst/>
          </a:prstGeom>
          <a:noFill/>
          <a:ln>
            <a:noFill/>
          </a:ln>
        </p:spPr>
      </p:pic>
      <p:sp>
        <p:nvSpPr>
          <p:cNvPr id="442" name="Google Shape;442;p50"/>
          <p:cNvSpPr txBox="1"/>
          <p:nvPr/>
        </p:nvSpPr>
        <p:spPr>
          <a:xfrm>
            <a:off x="3078750" y="1939825"/>
            <a:ext cx="2682000" cy="183900"/>
          </a:xfrm>
          <a:prstGeom prst="rect">
            <a:avLst/>
          </a:prstGeom>
          <a:solidFill>
            <a:srgbClr val="000C1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ph type="title"/>
          </p:nvPr>
        </p:nvSpPr>
        <p:spPr>
          <a:xfrm>
            <a:off x="203850" y="437900"/>
            <a:ext cx="87189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Insert Multiple Rows</a:t>
            </a:r>
            <a:endParaRPr b="1" i="1" u="sng">
              <a:solidFill>
                <a:srgbClr val="980000"/>
              </a:solidFill>
            </a:endParaRPr>
          </a:p>
        </p:txBody>
      </p:sp>
      <p:sp>
        <p:nvSpPr>
          <p:cNvPr id="448" name="Google Shape;448;p5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p>
            <a:pPr indent="0" lvl="0" marL="0" rtl="0" algn="l">
              <a:lnSpc>
                <a:spcPct val="136363"/>
              </a:lnSpc>
              <a:spcBef>
                <a:spcPts val="0"/>
              </a:spcBef>
              <a:spcAft>
                <a:spcPts val="0"/>
              </a:spcAft>
              <a:buNone/>
            </a:pPr>
            <a:r>
              <a:t/>
            </a:r>
            <a:endParaRPr sz="16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449" name="Google Shape;449;p51"/>
          <p:cNvPicPr preferRelativeResize="0"/>
          <p:nvPr/>
        </p:nvPicPr>
        <p:blipFill rotWithShape="1">
          <a:blip r:embed="rId3">
            <a:alphaModFix/>
          </a:blip>
          <a:srcRect b="0" l="1670" r="-1670" t="0"/>
          <a:stretch/>
        </p:blipFill>
        <p:spPr>
          <a:xfrm>
            <a:off x="1433074" y="1432896"/>
            <a:ext cx="6494875" cy="33508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type="title"/>
          </p:nvPr>
        </p:nvSpPr>
        <p:spPr>
          <a:xfrm>
            <a:off x="264925" y="271950"/>
            <a:ext cx="84036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GB" sz="2400" u="sng">
                <a:solidFill>
                  <a:srgbClr val="980000"/>
                </a:solidFill>
              </a:rPr>
              <a:t>Create table from another table and limit clause</a:t>
            </a:r>
            <a:endParaRPr b="1" i="1" sz="2700" u="sng">
              <a:solidFill>
                <a:srgbClr val="980000"/>
              </a:solidFill>
            </a:endParaRPr>
          </a:p>
        </p:txBody>
      </p:sp>
      <p:pic>
        <p:nvPicPr>
          <p:cNvPr id="455" name="Google Shape;455;p52"/>
          <p:cNvPicPr preferRelativeResize="0"/>
          <p:nvPr/>
        </p:nvPicPr>
        <p:blipFill>
          <a:blip r:embed="rId3">
            <a:alphaModFix/>
          </a:blip>
          <a:stretch>
            <a:fillRect/>
          </a:stretch>
        </p:blipFill>
        <p:spPr>
          <a:xfrm>
            <a:off x="1000675" y="1476375"/>
            <a:ext cx="7243676" cy="2898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2697700" y="258975"/>
            <a:ext cx="4135500" cy="85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sz="3333" u="sng">
                <a:solidFill>
                  <a:srgbClr val="980000"/>
                </a:solidFill>
              </a:rPr>
              <a:t>UPDATE COMMAND</a:t>
            </a:r>
            <a:endParaRPr b="1" i="1" sz="3333" u="sng">
              <a:solidFill>
                <a:srgbClr val="980000"/>
              </a:solidFill>
            </a:endParaRPr>
          </a:p>
        </p:txBody>
      </p:sp>
      <p:sp>
        <p:nvSpPr>
          <p:cNvPr id="461" name="Google Shape;461;p53"/>
          <p:cNvSpPr txBox="1"/>
          <p:nvPr>
            <p:ph idx="2" type="body"/>
          </p:nvPr>
        </p:nvSpPr>
        <p:spPr>
          <a:xfrm>
            <a:off x="770100" y="844550"/>
            <a:ext cx="7603800" cy="293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highlight>
                  <a:srgbClr val="FFFFFF"/>
                </a:highlight>
                <a:latin typeface="Verdana"/>
                <a:ea typeface="Verdana"/>
                <a:cs typeface="Verdana"/>
                <a:sym typeface="Verdana"/>
              </a:rPr>
              <a:t>The </a:t>
            </a:r>
            <a:r>
              <a:rPr b="1" lang="en-GB">
                <a:solidFill>
                  <a:srgbClr val="DC143C"/>
                </a:solidFill>
                <a:latin typeface="Courier New"/>
                <a:ea typeface="Courier New"/>
                <a:cs typeface="Courier New"/>
                <a:sym typeface="Courier New"/>
              </a:rPr>
              <a:t>UPDATE</a:t>
            </a:r>
            <a:r>
              <a:rPr b="1" lang="en-GB">
                <a:solidFill>
                  <a:srgbClr val="000000"/>
                </a:solidFill>
                <a:highlight>
                  <a:srgbClr val="FFFFFF"/>
                </a:highlight>
                <a:latin typeface="Verdana"/>
                <a:ea typeface="Verdana"/>
                <a:cs typeface="Verdana"/>
                <a:sym typeface="Verdana"/>
              </a:rPr>
              <a:t> statement is used to modify the existing records in a table.</a:t>
            </a:r>
            <a:endParaRPr b="1">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b="1" lang="en-GB">
                <a:solidFill>
                  <a:srgbClr val="000000"/>
                </a:solidFill>
                <a:highlight>
                  <a:srgbClr val="FFFFCC"/>
                </a:highlight>
                <a:latin typeface="Verdana"/>
                <a:ea typeface="Verdana"/>
                <a:cs typeface="Verdana"/>
                <a:sym typeface="Verdana"/>
              </a:rPr>
              <a:t>The </a:t>
            </a:r>
            <a:r>
              <a:rPr b="1" lang="en-GB">
                <a:solidFill>
                  <a:srgbClr val="DC143C"/>
                </a:solidFill>
                <a:latin typeface="Courier New"/>
                <a:ea typeface="Courier New"/>
                <a:cs typeface="Courier New"/>
                <a:sym typeface="Courier New"/>
              </a:rPr>
              <a:t>WHERE</a:t>
            </a:r>
            <a:r>
              <a:rPr b="1" lang="en-GB">
                <a:solidFill>
                  <a:srgbClr val="000000"/>
                </a:solidFill>
                <a:highlight>
                  <a:srgbClr val="FFFFCC"/>
                </a:highlight>
                <a:latin typeface="Verdana"/>
                <a:ea typeface="Verdana"/>
                <a:cs typeface="Verdana"/>
                <a:sym typeface="Verdana"/>
              </a:rPr>
              <a:t> clause specifies which record(s) that should be updated. If we omit the </a:t>
            </a:r>
            <a:r>
              <a:rPr b="1" lang="en-GB">
                <a:solidFill>
                  <a:srgbClr val="DC143C"/>
                </a:solidFill>
                <a:latin typeface="Courier New"/>
                <a:ea typeface="Courier New"/>
                <a:cs typeface="Courier New"/>
                <a:sym typeface="Courier New"/>
              </a:rPr>
              <a:t>WHERE</a:t>
            </a:r>
            <a:r>
              <a:rPr b="1" lang="en-GB">
                <a:solidFill>
                  <a:srgbClr val="000000"/>
                </a:solidFill>
                <a:highlight>
                  <a:srgbClr val="FFFFCC"/>
                </a:highlight>
                <a:latin typeface="Verdana"/>
                <a:ea typeface="Verdana"/>
                <a:cs typeface="Verdana"/>
                <a:sym typeface="Verdana"/>
              </a:rPr>
              <a:t> clause, all records in the table will be updated!</a:t>
            </a:r>
            <a:endParaRPr b="1">
              <a:solidFill>
                <a:srgbClr val="000000"/>
              </a:solidFill>
              <a:highlight>
                <a:srgbClr val="FFFFCC"/>
              </a:highlight>
              <a:latin typeface="Verdana"/>
              <a:ea typeface="Verdana"/>
              <a:cs typeface="Verdana"/>
              <a:sym typeface="Verdana"/>
            </a:endParaRPr>
          </a:p>
          <a:p>
            <a:pPr indent="-311150" lvl="0" marL="457200" rtl="0" algn="l">
              <a:spcBef>
                <a:spcPts val="1200"/>
              </a:spcBef>
              <a:spcAft>
                <a:spcPts val="0"/>
              </a:spcAft>
              <a:buClr>
                <a:srgbClr val="000000"/>
              </a:buClr>
              <a:buSzPts val="1300"/>
              <a:buFont typeface="Verdana"/>
              <a:buAutoNum type="arabicPeriod"/>
            </a:pPr>
            <a:r>
              <a:rPr b="1" lang="en-GB">
                <a:solidFill>
                  <a:srgbClr val="273239"/>
                </a:solidFill>
                <a:highlight>
                  <a:srgbClr val="FFFFFF"/>
                </a:highlight>
                <a:latin typeface="Arial"/>
                <a:ea typeface="Arial"/>
                <a:cs typeface="Arial"/>
                <a:sym typeface="Arial"/>
              </a:rPr>
              <a:t>Updating single column</a:t>
            </a:r>
            <a:endParaRPr b="1">
              <a:solidFill>
                <a:srgbClr val="000000"/>
              </a:solidFill>
              <a:highlight>
                <a:srgbClr val="FFFFCC"/>
              </a:highlight>
              <a:latin typeface="Verdana"/>
              <a:ea typeface="Verdana"/>
              <a:cs typeface="Verdana"/>
              <a:sym typeface="Verdana"/>
            </a:endParaRPr>
          </a:p>
          <a:p>
            <a:pPr indent="0" lvl="0" marL="457200" rtl="0" algn="l">
              <a:spcBef>
                <a:spcPts val="1200"/>
              </a:spcBef>
              <a:spcAft>
                <a:spcPts val="0"/>
              </a:spcAft>
              <a:buNone/>
            </a:pPr>
            <a:r>
              <a:t/>
            </a:r>
            <a:endParaRPr sz="1150">
              <a:solidFill>
                <a:srgbClr val="000000"/>
              </a:solidFill>
              <a:highlight>
                <a:srgbClr val="FFFFCC"/>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CC"/>
              </a:highlight>
              <a:latin typeface="Verdana"/>
              <a:ea typeface="Verdana"/>
              <a:cs typeface="Verdana"/>
              <a:sym typeface="Verdana"/>
            </a:endParaRPr>
          </a:p>
        </p:txBody>
      </p:sp>
      <p:pic>
        <p:nvPicPr>
          <p:cNvPr id="462" name="Google Shape;462;p53"/>
          <p:cNvPicPr preferRelativeResize="0"/>
          <p:nvPr/>
        </p:nvPicPr>
        <p:blipFill>
          <a:blip r:embed="rId3">
            <a:alphaModFix/>
          </a:blip>
          <a:stretch>
            <a:fillRect/>
          </a:stretch>
        </p:blipFill>
        <p:spPr>
          <a:xfrm>
            <a:off x="770100" y="2385375"/>
            <a:ext cx="7869802" cy="889700"/>
          </a:xfrm>
          <a:prstGeom prst="rect">
            <a:avLst/>
          </a:prstGeom>
          <a:noFill/>
          <a:ln>
            <a:noFill/>
          </a:ln>
        </p:spPr>
      </p:pic>
      <p:pic>
        <p:nvPicPr>
          <p:cNvPr id="463" name="Google Shape;463;p53"/>
          <p:cNvPicPr preferRelativeResize="0"/>
          <p:nvPr/>
        </p:nvPicPr>
        <p:blipFill>
          <a:blip r:embed="rId4">
            <a:alphaModFix/>
          </a:blip>
          <a:stretch>
            <a:fillRect/>
          </a:stretch>
        </p:blipFill>
        <p:spPr>
          <a:xfrm>
            <a:off x="2576800" y="3418727"/>
            <a:ext cx="4256400" cy="14084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idx="2" type="body"/>
          </p:nvPr>
        </p:nvSpPr>
        <p:spPr>
          <a:xfrm>
            <a:off x="819150" y="672725"/>
            <a:ext cx="7800000" cy="38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200"/>
              <a:t>2. </a:t>
            </a:r>
            <a:r>
              <a:rPr b="1" lang="en-GB" sz="2200">
                <a:solidFill>
                  <a:srgbClr val="273239"/>
                </a:solidFill>
                <a:highlight>
                  <a:srgbClr val="FFFFFF"/>
                </a:highlight>
                <a:latin typeface="Arial"/>
                <a:ea typeface="Arial"/>
                <a:cs typeface="Arial"/>
                <a:sym typeface="Arial"/>
              </a:rPr>
              <a:t>Updating multiple columns</a:t>
            </a:r>
            <a:endParaRPr sz="2200"/>
          </a:p>
        </p:txBody>
      </p:sp>
      <p:pic>
        <p:nvPicPr>
          <p:cNvPr id="469" name="Google Shape;469;p54"/>
          <p:cNvPicPr preferRelativeResize="0"/>
          <p:nvPr/>
        </p:nvPicPr>
        <p:blipFill>
          <a:blip r:embed="rId3">
            <a:alphaModFix/>
          </a:blip>
          <a:stretch>
            <a:fillRect/>
          </a:stretch>
        </p:blipFill>
        <p:spPr>
          <a:xfrm>
            <a:off x="564075" y="1881099"/>
            <a:ext cx="8113251" cy="690650"/>
          </a:xfrm>
          <a:prstGeom prst="rect">
            <a:avLst/>
          </a:prstGeom>
          <a:noFill/>
          <a:ln>
            <a:noFill/>
          </a:ln>
        </p:spPr>
      </p:pic>
      <p:pic>
        <p:nvPicPr>
          <p:cNvPr id="470" name="Google Shape;470;p54"/>
          <p:cNvPicPr preferRelativeResize="0"/>
          <p:nvPr/>
        </p:nvPicPr>
        <p:blipFill>
          <a:blip r:embed="rId4">
            <a:alphaModFix/>
          </a:blip>
          <a:stretch>
            <a:fillRect/>
          </a:stretch>
        </p:blipFill>
        <p:spPr>
          <a:xfrm>
            <a:off x="877500" y="2632975"/>
            <a:ext cx="7683275" cy="201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28947"/>
              <a:buNone/>
            </a:pPr>
            <a:r>
              <a:rPr b="1" i="1" lang="en-GB" sz="3420" u="sng">
                <a:solidFill>
                  <a:srgbClr val="990000"/>
                </a:solidFill>
                <a:highlight>
                  <a:schemeClr val="dk1"/>
                </a:highlight>
              </a:rPr>
              <a:t>DDL(DATA DEFINITION</a:t>
            </a:r>
            <a:r>
              <a:rPr b="1" i="1" lang="en-GB" sz="3420" u="sng">
                <a:solidFill>
                  <a:srgbClr val="990000"/>
                </a:solidFill>
                <a:highlight>
                  <a:schemeClr val="dk1"/>
                </a:highlight>
              </a:rPr>
              <a:t> </a:t>
            </a:r>
            <a:r>
              <a:rPr b="1" i="1" lang="en-GB" sz="3420" u="sng">
                <a:solidFill>
                  <a:srgbClr val="990000"/>
                </a:solidFill>
                <a:highlight>
                  <a:schemeClr val="dk1"/>
                </a:highlight>
              </a:rPr>
              <a:t>LANGUAGE)</a:t>
            </a:r>
            <a:endParaRPr b="1" i="1" sz="3420" u="sng">
              <a:solidFill>
                <a:srgbClr val="990000"/>
              </a:solidFill>
              <a:highlight>
                <a:schemeClr val="dk1"/>
              </a:highlight>
            </a:endParaRPr>
          </a:p>
        </p:txBody>
      </p:sp>
      <p:sp>
        <p:nvSpPr>
          <p:cNvPr id="288" name="Google Shape;288;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25000" lnSpcReduction="20000"/>
          </a:bodyPr>
          <a:lstStyle/>
          <a:p>
            <a:pPr indent="-344853" lvl="0" marL="457200" marR="25400" rtl="0" algn="l">
              <a:lnSpc>
                <a:spcPct val="156250"/>
              </a:lnSpc>
              <a:spcBef>
                <a:spcPts val="1500"/>
              </a:spcBef>
              <a:spcAft>
                <a:spcPts val="0"/>
              </a:spcAft>
              <a:buClr>
                <a:srgbClr val="000000"/>
              </a:buClr>
              <a:buSzPct val="100000"/>
              <a:buFont typeface="Roboto"/>
              <a:buChar char="●"/>
            </a:pPr>
            <a:r>
              <a:rPr b="1" lang="en-GB" sz="7323">
                <a:solidFill>
                  <a:srgbClr val="000000"/>
                </a:solidFill>
                <a:highlight>
                  <a:srgbClr val="FFFFFF"/>
                </a:highlight>
                <a:latin typeface="Roboto"/>
                <a:ea typeface="Roboto"/>
                <a:cs typeface="Roboto"/>
                <a:sym typeface="Roboto"/>
              </a:rPr>
              <a:t>DDL changes the structure of the table like creating a table, deleting a table, altering a table, etc.</a:t>
            </a:r>
            <a:endParaRPr b="1" sz="7323">
              <a:solidFill>
                <a:srgbClr val="000000"/>
              </a:solidFill>
              <a:highlight>
                <a:srgbClr val="FFFFFF"/>
              </a:highlight>
              <a:latin typeface="Roboto"/>
              <a:ea typeface="Roboto"/>
              <a:cs typeface="Roboto"/>
              <a:sym typeface="Roboto"/>
            </a:endParaRPr>
          </a:p>
          <a:p>
            <a:pPr indent="-344853" lvl="0" marL="457200" marR="25400" rtl="0" algn="l">
              <a:lnSpc>
                <a:spcPct val="156250"/>
              </a:lnSpc>
              <a:spcBef>
                <a:spcPts val="0"/>
              </a:spcBef>
              <a:spcAft>
                <a:spcPts val="0"/>
              </a:spcAft>
              <a:buClr>
                <a:srgbClr val="000000"/>
              </a:buClr>
              <a:buSzPct val="100000"/>
              <a:buFont typeface="Roboto"/>
              <a:buChar char="●"/>
            </a:pPr>
            <a:r>
              <a:rPr b="1" lang="en-GB" sz="7323">
                <a:solidFill>
                  <a:srgbClr val="000000"/>
                </a:solidFill>
                <a:highlight>
                  <a:srgbClr val="FFFFFF"/>
                </a:highlight>
                <a:latin typeface="Roboto"/>
                <a:ea typeface="Roboto"/>
                <a:cs typeface="Roboto"/>
                <a:sym typeface="Roboto"/>
              </a:rPr>
              <a:t>All the command of DDL are auto-committed that means it permanently save all the changes in the database.</a:t>
            </a:r>
            <a:endParaRPr b="1" sz="7323">
              <a:solidFill>
                <a:srgbClr val="000000"/>
              </a:solidFill>
              <a:highlight>
                <a:srgbClr val="FFFFFF"/>
              </a:highlight>
              <a:latin typeface="Roboto"/>
              <a:ea typeface="Roboto"/>
              <a:cs typeface="Roboto"/>
              <a:sym typeface="Roboto"/>
            </a:endParaRPr>
          </a:p>
          <a:p>
            <a:pPr indent="-344853" lvl="0" marL="457200" rtl="0" algn="l">
              <a:lnSpc>
                <a:spcPct val="115000"/>
              </a:lnSpc>
              <a:spcBef>
                <a:spcPts val="0"/>
              </a:spcBef>
              <a:spcAft>
                <a:spcPts val="0"/>
              </a:spcAft>
              <a:buClr>
                <a:srgbClr val="000000"/>
              </a:buClr>
              <a:buSzPct val="100000"/>
              <a:buFont typeface="Roboto"/>
              <a:buChar char="●"/>
            </a:pPr>
            <a:r>
              <a:rPr b="1" lang="en-GB" sz="7323">
                <a:solidFill>
                  <a:srgbClr val="000000"/>
                </a:solidFill>
                <a:highlight>
                  <a:srgbClr val="FFFFFF"/>
                </a:highlight>
                <a:latin typeface="Arial"/>
                <a:ea typeface="Arial"/>
                <a:cs typeface="Arial"/>
                <a:sym typeface="Arial"/>
              </a:rPr>
              <a:t>It deals with database schemas and descriptions, of how the data should reside in the database.</a:t>
            </a:r>
            <a:endParaRPr b="1" sz="7323">
              <a:solidFill>
                <a:srgbClr val="000000"/>
              </a:solidFill>
              <a:highlight>
                <a:srgbClr val="FFFFFF"/>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203850" y="439875"/>
            <a:ext cx="8687700" cy="75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Select commands for all rows and all cols</a:t>
            </a:r>
            <a:endParaRPr b="1" i="1" u="sng">
              <a:solidFill>
                <a:srgbClr val="980000"/>
              </a:solidFill>
            </a:endParaRPr>
          </a:p>
        </p:txBody>
      </p:sp>
      <p:pic>
        <p:nvPicPr>
          <p:cNvPr id="476" name="Google Shape;476;p55"/>
          <p:cNvPicPr preferRelativeResize="0"/>
          <p:nvPr/>
        </p:nvPicPr>
        <p:blipFill>
          <a:blip r:embed="rId3">
            <a:alphaModFix/>
          </a:blip>
          <a:stretch>
            <a:fillRect/>
          </a:stretch>
        </p:blipFill>
        <p:spPr>
          <a:xfrm>
            <a:off x="1329863" y="1092300"/>
            <a:ext cx="6831264" cy="3644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type="title"/>
          </p:nvPr>
        </p:nvSpPr>
        <p:spPr>
          <a:xfrm>
            <a:off x="260575" y="456975"/>
            <a:ext cx="84630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Select </a:t>
            </a:r>
            <a:r>
              <a:rPr b="1" i="1" lang="en-GB" u="sng">
                <a:solidFill>
                  <a:srgbClr val="980000"/>
                </a:solidFill>
              </a:rPr>
              <a:t>commands for all rows and specific cols</a:t>
            </a:r>
            <a:endParaRPr b="1" i="1" u="sng">
              <a:solidFill>
                <a:srgbClr val="980000"/>
              </a:solidFill>
            </a:endParaRPr>
          </a:p>
        </p:txBody>
      </p:sp>
      <p:pic>
        <p:nvPicPr>
          <p:cNvPr id="482" name="Google Shape;482;p56"/>
          <p:cNvPicPr preferRelativeResize="0"/>
          <p:nvPr/>
        </p:nvPicPr>
        <p:blipFill>
          <a:blip r:embed="rId3">
            <a:alphaModFix/>
          </a:blip>
          <a:stretch>
            <a:fillRect/>
          </a:stretch>
        </p:blipFill>
        <p:spPr>
          <a:xfrm>
            <a:off x="1173625" y="1091372"/>
            <a:ext cx="7066875" cy="1023450"/>
          </a:xfrm>
          <a:prstGeom prst="rect">
            <a:avLst/>
          </a:prstGeom>
          <a:noFill/>
          <a:ln>
            <a:noFill/>
          </a:ln>
        </p:spPr>
      </p:pic>
      <p:pic>
        <p:nvPicPr>
          <p:cNvPr id="483" name="Google Shape;483;p56"/>
          <p:cNvPicPr preferRelativeResize="0"/>
          <p:nvPr/>
        </p:nvPicPr>
        <p:blipFill>
          <a:blip r:embed="rId4">
            <a:alphaModFix/>
          </a:blip>
          <a:stretch>
            <a:fillRect/>
          </a:stretch>
        </p:blipFill>
        <p:spPr>
          <a:xfrm>
            <a:off x="1173614" y="2227075"/>
            <a:ext cx="7191376" cy="2673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181275" y="296750"/>
            <a:ext cx="7532400" cy="70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u="sng">
                <a:solidFill>
                  <a:srgbClr val="980000"/>
                </a:solidFill>
              </a:rPr>
              <a:t>Select command for all rows and single col</a:t>
            </a:r>
            <a:endParaRPr b="1" i="1" u="sng">
              <a:solidFill>
                <a:srgbClr val="980000"/>
              </a:solidFill>
            </a:endParaRPr>
          </a:p>
        </p:txBody>
      </p:sp>
      <p:pic>
        <p:nvPicPr>
          <p:cNvPr id="489" name="Google Shape;489;p57"/>
          <p:cNvPicPr preferRelativeResize="0"/>
          <p:nvPr/>
        </p:nvPicPr>
        <p:blipFill>
          <a:blip r:embed="rId3">
            <a:alphaModFix/>
          </a:blip>
          <a:stretch>
            <a:fillRect/>
          </a:stretch>
        </p:blipFill>
        <p:spPr>
          <a:xfrm>
            <a:off x="1766363" y="1441900"/>
            <a:ext cx="5470626" cy="3158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228550" y="310825"/>
            <a:ext cx="8462400" cy="7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3000" u="sng">
                <a:solidFill>
                  <a:srgbClr val="980000"/>
                </a:solidFill>
              </a:rPr>
              <a:t>Select Commands with where clause</a:t>
            </a:r>
            <a:endParaRPr b="1" i="1" sz="3000" u="sng">
              <a:solidFill>
                <a:srgbClr val="980000"/>
              </a:solidFill>
            </a:endParaRPr>
          </a:p>
        </p:txBody>
      </p:sp>
      <p:pic>
        <p:nvPicPr>
          <p:cNvPr id="495" name="Google Shape;495;p58"/>
          <p:cNvPicPr preferRelativeResize="0"/>
          <p:nvPr/>
        </p:nvPicPr>
        <p:blipFill>
          <a:blip r:embed="rId3">
            <a:alphaModFix/>
          </a:blip>
          <a:stretch>
            <a:fillRect/>
          </a:stretch>
        </p:blipFill>
        <p:spPr>
          <a:xfrm>
            <a:off x="706725" y="1550600"/>
            <a:ext cx="7506050" cy="2814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228550" y="310825"/>
            <a:ext cx="8462400" cy="7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GB" sz="3000" u="sng">
                <a:solidFill>
                  <a:srgbClr val="980000"/>
                </a:solidFill>
              </a:rPr>
              <a:t>Select Commands </a:t>
            </a:r>
            <a:r>
              <a:rPr b="1" i="1" lang="en-GB" u="sng">
                <a:solidFill>
                  <a:srgbClr val="980000"/>
                </a:solidFill>
              </a:rPr>
              <a:t>With All Columns And Specific Rows</a:t>
            </a:r>
            <a:endParaRPr b="1" i="1" sz="3000" u="sng">
              <a:solidFill>
                <a:srgbClr val="980000"/>
              </a:solidFill>
            </a:endParaRPr>
          </a:p>
        </p:txBody>
      </p:sp>
      <p:pic>
        <p:nvPicPr>
          <p:cNvPr id="501" name="Google Shape;501;p59"/>
          <p:cNvPicPr preferRelativeResize="0"/>
          <p:nvPr/>
        </p:nvPicPr>
        <p:blipFill>
          <a:blip r:embed="rId3">
            <a:alphaModFix/>
          </a:blip>
          <a:stretch>
            <a:fillRect/>
          </a:stretch>
        </p:blipFill>
        <p:spPr>
          <a:xfrm>
            <a:off x="449075" y="1933750"/>
            <a:ext cx="8328250" cy="266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0"/>
          <p:cNvSpPr txBox="1"/>
          <p:nvPr>
            <p:ph type="title"/>
          </p:nvPr>
        </p:nvSpPr>
        <p:spPr>
          <a:xfrm>
            <a:off x="819150" y="227775"/>
            <a:ext cx="7505700" cy="1087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33000"/>
              <a:buFont typeface="Arial"/>
              <a:buNone/>
            </a:pPr>
            <a:r>
              <a:rPr b="1" i="1" lang="en-GB" u="sng">
                <a:solidFill>
                  <a:srgbClr val="980000"/>
                </a:solidFill>
              </a:rPr>
              <a:t>Select Commands With DISTINCT keyword</a:t>
            </a:r>
            <a:endParaRPr/>
          </a:p>
        </p:txBody>
      </p:sp>
      <p:sp>
        <p:nvSpPr>
          <p:cNvPr id="507" name="Google Shape;507;p60"/>
          <p:cNvSpPr txBox="1"/>
          <p:nvPr>
            <p:ph idx="1" type="body"/>
          </p:nvPr>
        </p:nvSpPr>
        <p:spPr>
          <a:xfrm>
            <a:off x="642800" y="1212400"/>
            <a:ext cx="7505700" cy="359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500"/>
              <a:t>With this DISTINCT keyword we can select only distinct rows from a particular column.</a:t>
            </a:r>
            <a:endParaRPr sz="2500"/>
          </a:p>
        </p:txBody>
      </p:sp>
      <p:pic>
        <p:nvPicPr>
          <p:cNvPr id="508" name="Google Shape;508;p60"/>
          <p:cNvPicPr preferRelativeResize="0"/>
          <p:nvPr/>
        </p:nvPicPr>
        <p:blipFill rotWithShape="1">
          <a:blip r:embed="rId3">
            <a:alphaModFix/>
          </a:blip>
          <a:srcRect b="74187" l="16203" r="9810" t="16659"/>
          <a:stretch/>
        </p:blipFill>
        <p:spPr>
          <a:xfrm>
            <a:off x="819150" y="2219050"/>
            <a:ext cx="4474826" cy="573150"/>
          </a:xfrm>
          <a:prstGeom prst="rect">
            <a:avLst/>
          </a:prstGeom>
          <a:noFill/>
          <a:ln>
            <a:noFill/>
          </a:ln>
        </p:spPr>
      </p:pic>
      <p:pic>
        <p:nvPicPr>
          <p:cNvPr id="509" name="Google Shape;509;p60"/>
          <p:cNvPicPr preferRelativeResize="0"/>
          <p:nvPr/>
        </p:nvPicPr>
        <p:blipFill rotWithShape="1">
          <a:blip r:embed="rId4">
            <a:alphaModFix/>
          </a:blip>
          <a:srcRect b="14816" l="6939" r="55988" t="50861"/>
          <a:stretch/>
        </p:blipFill>
        <p:spPr>
          <a:xfrm>
            <a:off x="4019250" y="2762800"/>
            <a:ext cx="4599775" cy="2130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txBox="1"/>
          <p:nvPr>
            <p:ph type="title"/>
          </p:nvPr>
        </p:nvSpPr>
        <p:spPr>
          <a:xfrm>
            <a:off x="683600" y="358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GB" sz="3420" u="sng">
                <a:solidFill>
                  <a:srgbClr val="990000"/>
                </a:solidFill>
                <a:highlight>
                  <a:schemeClr val="dk1"/>
                </a:highlight>
              </a:rPr>
              <a:t>DCL(DATA CONTROL LANGUAGE)</a:t>
            </a:r>
            <a:endParaRPr b="1" i="1" sz="3420" u="sng">
              <a:solidFill>
                <a:srgbClr val="990000"/>
              </a:solidFill>
              <a:highlight>
                <a:schemeClr val="dk1"/>
              </a:highlight>
            </a:endParaRPr>
          </a:p>
        </p:txBody>
      </p:sp>
      <p:sp>
        <p:nvSpPr>
          <p:cNvPr id="515" name="Google Shape;515;p61"/>
          <p:cNvSpPr txBox="1"/>
          <p:nvPr>
            <p:ph idx="1" type="body"/>
          </p:nvPr>
        </p:nvSpPr>
        <p:spPr>
          <a:xfrm>
            <a:off x="212325" y="1108625"/>
            <a:ext cx="8685300" cy="4035000"/>
          </a:xfrm>
          <a:prstGeom prst="rect">
            <a:avLst/>
          </a:prstGeom>
        </p:spPr>
        <p:txBody>
          <a:bodyPr anchorCtr="0" anchor="t" bIns="91425" lIns="91425" spcFirstLastPara="1" rIns="91425" wrap="square" tIns="91425">
            <a:normAutofit fontScale="55000" lnSpcReduction="20000"/>
          </a:bodyPr>
          <a:lstStyle/>
          <a:p>
            <a:pPr indent="-331895" lvl="0" marL="457200" marR="25400" rtl="0" algn="l">
              <a:lnSpc>
                <a:spcPct val="156250"/>
              </a:lnSpc>
              <a:spcBef>
                <a:spcPts val="1500"/>
              </a:spcBef>
              <a:spcAft>
                <a:spcPts val="0"/>
              </a:spcAft>
              <a:buClr>
                <a:srgbClr val="000000"/>
              </a:buClr>
              <a:buSzPct val="100000"/>
              <a:buFont typeface="Roboto"/>
              <a:buChar char="●"/>
            </a:pPr>
            <a:r>
              <a:rPr b="1" lang="en-GB" sz="2957">
                <a:solidFill>
                  <a:srgbClr val="000000"/>
                </a:solidFill>
                <a:highlight>
                  <a:srgbClr val="FFFFFF"/>
                </a:highlight>
                <a:latin typeface="Roboto"/>
                <a:ea typeface="Roboto"/>
                <a:cs typeface="Roboto"/>
                <a:sym typeface="Roboto"/>
              </a:rPr>
              <a:t>DCL COMMANDS ARE USED TO CONTROL PRIVILEGE IN THE DATABASE.</a:t>
            </a:r>
            <a:endParaRPr b="1" sz="2731">
              <a:solidFill>
                <a:srgbClr val="131417"/>
              </a:solidFill>
              <a:highlight>
                <a:schemeClr val="dk1"/>
              </a:highlight>
              <a:latin typeface="Arial"/>
              <a:ea typeface="Arial"/>
              <a:cs typeface="Arial"/>
              <a:sym typeface="Arial"/>
            </a:endParaRPr>
          </a:p>
          <a:p>
            <a:pPr indent="-323998" lvl="0" marL="457200" marR="25400" rtl="0" algn="l">
              <a:lnSpc>
                <a:spcPct val="156250"/>
              </a:lnSpc>
              <a:spcBef>
                <a:spcPts val="0"/>
              </a:spcBef>
              <a:spcAft>
                <a:spcPts val="0"/>
              </a:spcAft>
              <a:buClr>
                <a:srgbClr val="131417"/>
              </a:buClr>
              <a:buSzPct val="100000"/>
              <a:buFont typeface="Arial"/>
              <a:buChar char="●"/>
            </a:pPr>
            <a:r>
              <a:rPr b="1" lang="en-GB" sz="2731">
                <a:solidFill>
                  <a:srgbClr val="131417"/>
                </a:solidFill>
                <a:highlight>
                  <a:schemeClr val="dk1"/>
                </a:highlight>
                <a:latin typeface="Arial"/>
                <a:ea typeface="Arial"/>
                <a:cs typeface="Arial"/>
                <a:sym typeface="Arial"/>
              </a:rPr>
              <a:t>DCL COMMANDS ARE USED TO PERFORM WORK RELATED TO RIGHTS , PERMISSIONS IN THE DATABASE.</a:t>
            </a:r>
            <a:endParaRPr b="1" sz="2731">
              <a:solidFill>
                <a:srgbClr val="131417"/>
              </a:solidFill>
              <a:highlight>
                <a:schemeClr val="dk1"/>
              </a:highlight>
              <a:latin typeface="Arial"/>
              <a:ea typeface="Arial"/>
              <a:cs typeface="Arial"/>
              <a:sym typeface="Arial"/>
            </a:endParaRPr>
          </a:p>
          <a:p>
            <a:pPr indent="-323998" lvl="0" marL="457200" marR="25400" rtl="0" algn="l">
              <a:lnSpc>
                <a:spcPct val="156250"/>
              </a:lnSpc>
              <a:spcBef>
                <a:spcPts val="0"/>
              </a:spcBef>
              <a:spcAft>
                <a:spcPts val="0"/>
              </a:spcAft>
              <a:buClr>
                <a:srgbClr val="131417"/>
              </a:buClr>
              <a:buSzPct val="100000"/>
              <a:buFont typeface="Arial"/>
              <a:buChar char="●"/>
            </a:pPr>
            <a:r>
              <a:rPr b="1" lang="en-GB" sz="2731">
                <a:solidFill>
                  <a:srgbClr val="131417"/>
                </a:solidFill>
                <a:highlight>
                  <a:schemeClr val="dk1"/>
                </a:highlight>
                <a:latin typeface="Arial"/>
                <a:ea typeface="Arial"/>
                <a:cs typeface="Arial"/>
                <a:sym typeface="Arial"/>
              </a:rPr>
              <a:t>THE TWO MOST IMPORTANT DCL COMMANDS ARE:</a:t>
            </a:r>
            <a:endParaRPr b="1" sz="2731">
              <a:solidFill>
                <a:srgbClr val="131417"/>
              </a:solidFill>
              <a:highlight>
                <a:schemeClr val="dk1"/>
              </a:highlight>
              <a:latin typeface="Arial"/>
              <a:ea typeface="Arial"/>
              <a:cs typeface="Arial"/>
              <a:sym typeface="Arial"/>
            </a:endParaRPr>
          </a:p>
          <a:p>
            <a:pPr indent="-323998" lvl="0" marL="457200" marR="25400" rtl="0" algn="l">
              <a:lnSpc>
                <a:spcPct val="156250"/>
              </a:lnSpc>
              <a:spcBef>
                <a:spcPts val="0"/>
              </a:spcBef>
              <a:spcAft>
                <a:spcPts val="0"/>
              </a:spcAft>
              <a:buClr>
                <a:srgbClr val="131417"/>
              </a:buClr>
              <a:buSzPct val="100000"/>
              <a:buFont typeface="Arial"/>
              <a:buChar char="●"/>
            </a:pPr>
            <a:r>
              <a:rPr b="1" lang="en-GB" sz="2731">
                <a:solidFill>
                  <a:srgbClr val="131417"/>
                </a:solidFill>
                <a:highlight>
                  <a:schemeClr val="dk1"/>
                </a:highlight>
                <a:latin typeface="Arial"/>
                <a:ea typeface="Arial"/>
                <a:cs typeface="Arial"/>
                <a:sym typeface="Arial"/>
              </a:rPr>
              <a:t>1) GRANT -This command is used to grant permission to the user to perform a particular operation on a particular object. </a:t>
            </a:r>
            <a:endParaRPr b="1" sz="2731">
              <a:solidFill>
                <a:srgbClr val="131417"/>
              </a:solidFill>
              <a:highlight>
                <a:schemeClr val="dk1"/>
              </a:highlight>
              <a:latin typeface="Arial"/>
              <a:ea typeface="Arial"/>
              <a:cs typeface="Arial"/>
              <a:sym typeface="Arial"/>
            </a:endParaRPr>
          </a:p>
          <a:p>
            <a:pPr indent="-323998" lvl="0" marL="457200" marR="25400" rtl="0" algn="l">
              <a:lnSpc>
                <a:spcPct val="156250"/>
              </a:lnSpc>
              <a:spcBef>
                <a:spcPts val="0"/>
              </a:spcBef>
              <a:spcAft>
                <a:spcPts val="0"/>
              </a:spcAft>
              <a:buClr>
                <a:srgbClr val="131417"/>
              </a:buClr>
              <a:buSzPct val="100000"/>
              <a:buFont typeface="Arial"/>
              <a:buChar char="●"/>
            </a:pPr>
            <a:r>
              <a:rPr b="1" lang="en-GB" sz="2731">
                <a:solidFill>
                  <a:srgbClr val="131417"/>
                </a:solidFill>
                <a:highlight>
                  <a:schemeClr val="dk1"/>
                </a:highlight>
                <a:latin typeface="Arial"/>
                <a:ea typeface="Arial"/>
                <a:cs typeface="Arial"/>
                <a:sym typeface="Arial"/>
              </a:rPr>
              <a:t>2)REVOKE - This command is used to take permission/access back from the user. If you want to return permission from the database that you have granted to the users at that time you need to run REVOKE command.</a:t>
            </a:r>
            <a:endParaRPr b="1" sz="2731">
              <a:solidFill>
                <a:srgbClr val="131417"/>
              </a:solidFill>
              <a:highlight>
                <a:schemeClr val="dk1"/>
              </a:highlight>
              <a:latin typeface="Arial"/>
              <a:ea typeface="Arial"/>
              <a:cs typeface="Arial"/>
              <a:sym typeface="Arial"/>
            </a:endParaRPr>
          </a:p>
          <a:p>
            <a:pPr indent="0" lvl="0" marL="0" rtl="0" algn="l">
              <a:lnSpc>
                <a:spcPct val="115000"/>
              </a:lnSpc>
              <a:spcBef>
                <a:spcPts val="1200"/>
              </a:spcBef>
              <a:spcAft>
                <a:spcPts val="0"/>
              </a:spcAft>
              <a:buNone/>
            </a:pPr>
            <a:r>
              <a:t/>
            </a:r>
            <a:endParaRPr b="1" sz="2850">
              <a:solidFill>
                <a:srgbClr val="000000"/>
              </a:solidFill>
              <a:highlight>
                <a:srgbClr val="FFFFFF"/>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2"/>
          <p:cNvSpPr txBox="1"/>
          <p:nvPr>
            <p:ph type="title"/>
          </p:nvPr>
        </p:nvSpPr>
        <p:spPr>
          <a:xfrm>
            <a:off x="683600" y="358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GB" sz="3020" u="sng">
                <a:solidFill>
                  <a:srgbClr val="990000"/>
                </a:solidFill>
                <a:highlight>
                  <a:schemeClr val="dk1"/>
                </a:highlight>
              </a:rPr>
              <a:t>ADVANTAGES OF DCL COMMANDS</a:t>
            </a:r>
            <a:endParaRPr b="1" i="1" sz="3020" u="sng">
              <a:solidFill>
                <a:srgbClr val="990000"/>
              </a:solidFill>
              <a:highlight>
                <a:schemeClr val="dk1"/>
              </a:highlight>
            </a:endParaRPr>
          </a:p>
        </p:txBody>
      </p:sp>
      <p:sp>
        <p:nvSpPr>
          <p:cNvPr id="521" name="Google Shape;521;p62"/>
          <p:cNvSpPr txBox="1"/>
          <p:nvPr>
            <p:ph idx="1" type="body"/>
          </p:nvPr>
        </p:nvSpPr>
        <p:spPr>
          <a:xfrm>
            <a:off x="212325" y="1108625"/>
            <a:ext cx="8685300" cy="4035000"/>
          </a:xfrm>
          <a:prstGeom prst="rect">
            <a:avLst/>
          </a:prstGeom>
        </p:spPr>
        <p:txBody>
          <a:bodyPr anchorCtr="0" anchor="t" bIns="91425" lIns="91425" spcFirstLastPara="1" rIns="91425" wrap="square" tIns="91425">
            <a:normAutofit/>
          </a:bodyPr>
          <a:lstStyle/>
          <a:p>
            <a:pPr indent="-375538" lvl="0" marL="457200" rtl="0" algn="l">
              <a:lnSpc>
                <a:spcPct val="95000"/>
              </a:lnSpc>
              <a:spcBef>
                <a:spcPts val="0"/>
              </a:spcBef>
              <a:spcAft>
                <a:spcPts val="0"/>
              </a:spcAft>
              <a:buClr>
                <a:srgbClr val="000000"/>
              </a:buClr>
              <a:buSzPts val="2314"/>
              <a:buFont typeface="Comfortaa"/>
              <a:buAutoNum type="arabicParenR"/>
            </a:pPr>
            <a:r>
              <a:rPr b="1" lang="en-GB" sz="2313">
                <a:solidFill>
                  <a:srgbClr val="000000"/>
                </a:solidFill>
                <a:highlight>
                  <a:srgbClr val="FFFFFF"/>
                </a:highlight>
                <a:latin typeface="Comfortaa"/>
                <a:ea typeface="Comfortaa"/>
                <a:cs typeface="Comfortaa"/>
                <a:sym typeface="Comfortaa"/>
              </a:rPr>
              <a:t>It allows to restrict the unauthorized users from accessing data in database.</a:t>
            </a:r>
            <a:endParaRPr b="1" sz="2313">
              <a:solidFill>
                <a:srgbClr val="000000"/>
              </a:solidFill>
              <a:highlight>
                <a:srgbClr val="FFFFFF"/>
              </a:highlight>
              <a:latin typeface="Comfortaa"/>
              <a:ea typeface="Comfortaa"/>
              <a:cs typeface="Comfortaa"/>
              <a:sym typeface="Comfortaa"/>
            </a:endParaRPr>
          </a:p>
          <a:p>
            <a:pPr indent="-375538" lvl="0" marL="457200" rtl="0" algn="l">
              <a:lnSpc>
                <a:spcPct val="95000"/>
              </a:lnSpc>
              <a:spcBef>
                <a:spcPts val="0"/>
              </a:spcBef>
              <a:spcAft>
                <a:spcPts val="0"/>
              </a:spcAft>
              <a:buClr>
                <a:srgbClr val="000000"/>
              </a:buClr>
              <a:buSzPts val="2314"/>
              <a:buFont typeface="Comfortaa"/>
              <a:buAutoNum type="arabicParenR"/>
            </a:pPr>
            <a:r>
              <a:rPr b="1" lang="en-GB" sz="2313">
                <a:solidFill>
                  <a:srgbClr val="000000"/>
                </a:solidFill>
                <a:highlight>
                  <a:srgbClr val="FFFFFF"/>
                </a:highlight>
                <a:latin typeface="Comfortaa"/>
                <a:ea typeface="Comfortaa"/>
                <a:cs typeface="Comfortaa"/>
                <a:sym typeface="Comfortaa"/>
              </a:rPr>
              <a:t>It ensures security in database when the data is exposed to multiple users.</a:t>
            </a:r>
            <a:endParaRPr b="1" sz="2313">
              <a:solidFill>
                <a:srgbClr val="000000"/>
              </a:solidFill>
              <a:highlight>
                <a:srgbClr val="FFFFFF"/>
              </a:highlight>
              <a:latin typeface="Comfortaa"/>
              <a:ea typeface="Comfortaa"/>
              <a:cs typeface="Comfortaa"/>
              <a:sym typeface="Comfortaa"/>
            </a:endParaRPr>
          </a:p>
          <a:p>
            <a:pPr indent="-375538" lvl="0" marL="457200" rtl="0" algn="l">
              <a:lnSpc>
                <a:spcPct val="95000"/>
              </a:lnSpc>
              <a:spcBef>
                <a:spcPts val="0"/>
              </a:spcBef>
              <a:spcAft>
                <a:spcPts val="0"/>
              </a:spcAft>
              <a:buClr>
                <a:srgbClr val="000000"/>
              </a:buClr>
              <a:buSzPts val="2314"/>
              <a:buFont typeface="Comfortaa"/>
              <a:buAutoNum type="arabicParenR"/>
            </a:pPr>
            <a:r>
              <a:rPr b="1" lang="en-GB" sz="2313">
                <a:solidFill>
                  <a:srgbClr val="000000"/>
                </a:solidFill>
                <a:highlight>
                  <a:srgbClr val="FFFFFF"/>
                </a:highlight>
                <a:latin typeface="Comfortaa"/>
                <a:ea typeface="Comfortaa"/>
                <a:cs typeface="Comfortaa"/>
                <a:sym typeface="Comfortaa"/>
              </a:rPr>
              <a:t>It is the wholesome responsibility of the data owner or data administrator to maintain the authority of grant and revoke privileges to the users preventing any threat to data.</a:t>
            </a:r>
            <a:endParaRPr b="1" sz="2313">
              <a:solidFill>
                <a:srgbClr val="000000"/>
              </a:solidFill>
              <a:highlight>
                <a:srgbClr val="FFFFFF"/>
              </a:highlight>
              <a:latin typeface="Comfortaa"/>
              <a:ea typeface="Comfortaa"/>
              <a:cs typeface="Comfortaa"/>
              <a:sym typeface="Comfortaa"/>
            </a:endParaRPr>
          </a:p>
          <a:p>
            <a:pPr indent="-375538" lvl="0" marL="457200" rtl="0" algn="l">
              <a:lnSpc>
                <a:spcPct val="95000"/>
              </a:lnSpc>
              <a:spcBef>
                <a:spcPts val="0"/>
              </a:spcBef>
              <a:spcAft>
                <a:spcPts val="0"/>
              </a:spcAft>
              <a:buClr>
                <a:srgbClr val="000000"/>
              </a:buClr>
              <a:buSzPts val="2314"/>
              <a:buFont typeface="Comfortaa"/>
              <a:buAutoNum type="arabicParenR"/>
            </a:pPr>
            <a:r>
              <a:rPr b="1" lang="en-GB" sz="2313">
                <a:solidFill>
                  <a:srgbClr val="000000"/>
                </a:solidFill>
                <a:highlight>
                  <a:srgbClr val="FFFFFF"/>
                </a:highlight>
                <a:latin typeface="Comfortaa"/>
                <a:ea typeface="Comfortaa"/>
                <a:cs typeface="Comfortaa"/>
                <a:sym typeface="Comfortaa"/>
              </a:rPr>
              <a:t>It prevents other users to make changes in database who have no access to Database</a:t>
            </a:r>
            <a:endParaRPr b="1" sz="2313">
              <a:solidFill>
                <a:srgbClr val="000000"/>
              </a:solidFill>
              <a:highlight>
                <a:srgbClr val="FFFFFF"/>
              </a:highlight>
              <a:latin typeface="Comfortaa"/>
              <a:ea typeface="Comfortaa"/>
              <a:cs typeface="Comfortaa"/>
              <a:sym typeface="Comfortaa"/>
            </a:endParaRPr>
          </a:p>
          <a:p>
            <a:pPr indent="0" lvl="0" marL="0" rtl="0" algn="l">
              <a:lnSpc>
                <a:spcPct val="95000"/>
              </a:lnSpc>
              <a:spcBef>
                <a:spcPts val="1200"/>
              </a:spcBef>
              <a:spcAft>
                <a:spcPts val="1200"/>
              </a:spcAft>
              <a:buSzPts val="935"/>
              <a:buNone/>
            </a:pPr>
            <a:r>
              <a:t/>
            </a:r>
            <a:endParaRPr b="1" sz="2313">
              <a:solidFill>
                <a:srgbClr val="000000"/>
              </a:solidFill>
              <a:highlight>
                <a:srgbClr val="FFFFFF"/>
              </a:highlight>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3"/>
          <p:cNvSpPr txBox="1"/>
          <p:nvPr>
            <p:ph type="title"/>
          </p:nvPr>
        </p:nvSpPr>
        <p:spPr>
          <a:xfrm>
            <a:off x="683600" y="358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GB" sz="3420" u="sng">
                <a:solidFill>
                  <a:srgbClr val="990000"/>
                </a:solidFill>
                <a:highlight>
                  <a:schemeClr val="dk1"/>
                </a:highlight>
              </a:rPr>
              <a:t>GRANT </a:t>
            </a:r>
            <a:endParaRPr b="1" i="1" sz="3420" u="sng">
              <a:solidFill>
                <a:srgbClr val="990000"/>
              </a:solidFill>
              <a:highlight>
                <a:schemeClr val="dk1"/>
              </a:highlight>
            </a:endParaRPr>
          </a:p>
        </p:txBody>
      </p:sp>
      <p:sp>
        <p:nvSpPr>
          <p:cNvPr id="527" name="Google Shape;527;p63"/>
          <p:cNvSpPr txBox="1"/>
          <p:nvPr>
            <p:ph idx="1" type="body"/>
          </p:nvPr>
        </p:nvSpPr>
        <p:spPr>
          <a:xfrm>
            <a:off x="229350" y="1108500"/>
            <a:ext cx="8685300" cy="4035000"/>
          </a:xfrm>
          <a:prstGeom prst="rect">
            <a:avLst/>
          </a:prstGeom>
        </p:spPr>
        <p:txBody>
          <a:bodyPr anchorCtr="0" anchor="t" bIns="91425" lIns="91425" spcFirstLastPara="1" rIns="91425" wrap="square" tIns="91425">
            <a:normAutofit/>
          </a:bodyPr>
          <a:lstStyle/>
          <a:p>
            <a:pPr indent="-349250" lvl="0" marL="457200" rtl="0" algn="l">
              <a:lnSpc>
                <a:spcPct val="95000"/>
              </a:lnSpc>
              <a:spcBef>
                <a:spcPts val="0"/>
              </a:spcBef>
              <a:spcAft>
                <a:spcPts val="0"/>
              </a:spcAft>
              <a:buClr>
                <a:srgbClr val="000000"/>
              </a:buClr>
              <a:buSzPts val="1900"/>
              <a:buFont typeface="Arial"/>
              <a:buChar char="➢"/>
            </a:pPr>
            <a:r>
              <a:rPr b="1" lang="en-GB" sz="1700">
                <a:solidFill>
                  <a:srgbClr val="000000"/>
                </a:solidFill>
                <a:highlight>
                  <a:srgbClr val="FFFFFF"/>
                </a:highlight>
                <a:latin typeface="Arial"/>
                <a:ea typeface="Arial"/>
                <a:cs typeface="Arial"/>
                <a:sym typeface="Arial"/>
              </a:rPr>
              <a:t>It is employed to grant a privilege to a user. GRANT command allows specified users to perform specified tasks</a:t>
            </a:r>
            <a:endParaRPr b="1" sz="1700">
              <a:solidFill>
                <a:srgbClr val="000000"/>
              </a:solidFill>
              <a:highlight>
                <a:srgbClr val="FFFFFF"/>
              </a:highlight>
              <a:latin typeface="Arial"/>
              <a:ea typeface="Arial"/>
              <a:cs typeface="Arial"/>
              <a:sym typeface="Arial"/>
            </a:endParaRPr>
          </a:p>
          <a:p>
            <a:pPr indent="0" lvl="0" marL="0" rtl="0" algn="just">
              <a:spcBef>
                <a:spcPts val="1200"/>
              </a:spcBef>
              <a:spcAft>
                <a:spcPts val="0"/>
              </a:spcAft>
              <a:buNone/>
            </a:pPr>
            <a:r>
              <a:rPr b="1" lang="en-GB" sz="1900">
                <a:solidFill>
                  <a:srgbClr val="000000"/>
                </a:solidFill>
                <a:latin typeface="Arial"/>
                <a:ea typeface="Arial"/>
                <a:cs typeface="Arial"/>
                <a:sym typeface="Arial"/>
              </a:rPr>
              <a:t>Syntax</a:t>
            </a:r>
            <a:endParaRPr b="1" sz="1900">
              <a:solidFill>
                <a:srgbClr val="000000"/>
              </a:solidFill>
              <a:latin typeface="Arial"/>
              <a:ea typeface="Arial"/>
              <a:cs typeface="Arial"/>
              <a:sym typeface="Arial"/>
            </a:endParaRPr>
          </a:p>
          <a:p>
            <a:pPr indent="0" lvl="0" marL="139700" marR="139700" rtl="0" algn="l">
              <a:spcBef>
                <a:spcPts val="800"/>
              </a:spcBef>
              <a:spcAft>
                <a:spcPts val="0"/>
              </a:spcAft>
              <a:buNone/>
            </a:pPr>
            <a:r>
              <a:rPr lang="en-GB" sz="1850">
                <a:solidFill>
                  <a:srgbClr val="000000"/>
                </a:solidFill>
                <a:highlight>
                  <a:srgbClr val="EEEEEE"/>
                </a:highlight>
                <a:latin typeface="Courier New"/>
                <a:ea typeface="Courier New"/>
                <a:cs typeface="Courier New"/>
                <a:sym typeface="Courier New"/>
              </a:rPr>
              <a:t>GRANT privilege_name on objectname to user;</a:t>
            </a:r>
            <a:endParaRPr sz="1850">
              <a:solidFill>
                <a:srgbClr val="000000"/>
              </a:solidFill>
              <a:highlight>
                <a:srgbClr val="EEEEEE"/>
              </a:highlight>
              <a:latin typeface="Courier New"/>
              <a:ea typeface="Courier New"/>
              <a:cs typeface="Courier New"/>
              <a:sym typeface="Courier New"/>
            </a:endParaRPr>
          </a:p>
          <a:p>
            <a:pPr indent="0" lvl="0" marL="0" rtl="0" algn="just">
              <a:spcBef>
                <a:spcPts val="600"/>
              </a:spcBef>
              <a:spcAft>
                <a:spcPts val="0"/>
              </a:spcAft>
              <a:buNone/>
            </a:pPr>
            <a:r>
              <a:rPr lang="en-GB" sz="1900">
                <a:solidFill>
                  <a:srgbClr val="000000"/>
                </a:solidFill>
                <a:latin typeface="Arial"/>
                <a:ea typeface="Arial"/>
                <a:cs typeface="Arial"/>
                <a:sym typeface="Arial"/>
              </a:rPr>
              <a:t>Here,</a:t>
            </a:r>
            <a:endParaRPr sz="1900">
              <a:solidFill>
                <a:srgbClr val="000000"/>
              </a:solidFill>
              <a:latin typeface="Arial"/>
              <a:ea typeface="Arial"/>
              <a:cs typeface="Arial"/>
              <a:sym typeface="Arial"/>
            </a:endParaRPr>
          </a:p>
          <a:p>
            <a:pPr indent="-349250" lvl="0" marL="457200" rtl="0" algn="l">
              <a:spcBef>
                <a:spcPts val="800"/>
              </a:spcBef>
              <a:spcAft>
                <a:spcPts val="0"/>
              </a:spcAft>
              <a:buClr>
                <a:srgbClr val="000000"/>
              </a:buClr>
              <a:buSzPts val="1900"/>
              <a:buFont typeface="Arial"/>
              <a:buChar char="●"/>
            </a:pPr>
            <a:r>
              <a:rPr lang="en-GB" sz="1900">
                <a:solidFill>
                  <a:srgbClr val="000000"/>
                </a:solidFill>
                <a:latin typeface="Arial"/>
                <a:ea typeface="Arial"/>
                <a:cs typeface="Arial"/>
                <a:sym typeface="Arial"/>
              </a:rPr>
              <a:t>privilege names are SELECT,UPDATE,DELETE,INSERT,ALTER,ALL</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objectname is table name</a:t>
            </a: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latin typeface="Arial"/>
                <a:ea typeface="Arial"/>
                <a:cs typeface="Arial"/>
                <a:sym typeface="Arial"/>
              </a:rPr>
              <a:t>user is the name of the user to whom we grant privileges</a:t>
            </a:r>
            <a:endParaRPr sz="1900">
              <a:solidFill>
                <a:srgbClr val="000000"/>
              </a:solidFill>
              <a:latin typeface="Arial"/>
              <a:ea typeface="Arial"/>
              <a:cs typeface="Arial"/>
              <a:sym typeface="Arial"/>
            </a:endParaRPr>
          </a:p>
          <a:p>
            <a:pPr indent="0" lvl="0" marL="0" rtl="0" algn="l">
              <a:lnSpc>
                <a:spcPct val="95000"/>
              </a:lnSpc>
              <a:spcBef>
                <a:spcPts val="400"/>
              </a:spcBef>
              <a:spcAft>
                <a:spcPts val="1200"/>
              </a:spcAft>
              <a:buSzPts val="935"/>
              <a:buNone/>
            </a:pPr>
            <a:r>
              <a:t/>
            </a:r>
            <a:endParaRPr b="1" sz="1700">
              <a:solidFill>
                <a:srgbClr val="000000"/>
              </a:solidFill>
              <a:highlight>
                <a:srgbClr val="FFFFFF"/>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ph type="title"/>
          </p:nvPr>
        </p:nvSpPr>
        <p:spPr>
          <a:xfrm>
            <a:off x="684700" y="228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GB" sz="3420" u="sng">
                <a:solidFill>
                  <a:srgbClr val="990000"/>
                </a:solidFill>
                <a:highlight>
                  <a:schemeClr val="dk1"/>
                </a:highlight>
              </a:rPr>
              <a:t>CREATING USERS IN MYSQL</a:t>
            </a:r>
            <a:endParaRPr b="1" i="1" sz="3420" u="sng">
              <a:solidFill>
                <a:srgbClr val="990000"/>
              </a:solidFill>
              <a:highlight>
                <a:schemeClr val="dk1"/>
              </a:highlight>
            </a:endParaRPr>
          </a:p>
        </p:txBody>
      </p:sp>
      <p:sp>
        <p:nvSpPr>
          <p:cNvPr id="533" name="Google Shape;533;p64"/>
          <p:cNvSpPr txBox="1"/>
          <p:nvPr>
            <p:ph idx="1" type="body"/>
          </p:nvPr>
        </p:nvSpPr>
        <p:spPr>
          <a:xfrm>
            <a:off x="175375" y="788225"/>
            <a:ext cx="8685300" cy="4035000"/>
          </a:xfrm>
          <a:prstGeom prst="rect">
            <a:avLst/>
          </a:prstGeom>
        </p:spPr>
        <p:txBody>
          <a:bodyPr anchorCtr="0" anchor="t" bIns="91425" lIns="91425" spcFirstLastPara="1" rIns="91425" wrap="square" tIns="91425">
            <a:normAutofit/>
          </a:bodyPr>
          <a:lstStyle/>
          <a:p>
            <a:pPr indent="-349250" lvl="0" marL="457200" rtl="0" algn="l">
              <a:lnSpc>
                <a:spcPct val="95000"/>
              </a:lnSpc>
              <a:spcBef>
                <a:spcPts val="0"/>
              </a:spcBef>
              <a:spcAft>
                <a:spcPts val="0"/>
              </a:spcAft>
              <a:buClr>
                <a:srgbClr val="000000"/>
              </a:buClr>
              <a:buSzPts val="1900"/>
              <a:buFont typeface="Arial"/>
              <a:buChar char="➢"/>
            </a:pPr>
            <a:r>
              <a:rPr b="1" lang="en-GB" sz="1700">
                <a:solidFill>
                  <a:srgbClr val="000000"/>
                </a:solidFill>
                <a:highlight>
                  <a:srgbClr val="FFFFFF"/>
                </a:highlight>
                <a:latin typeface="Arial"/>
                <a:ea typeface="Arial"/>
                <a:cs typeface="Arial"/>
                <a:sym typeface="Arial"/>
              </a:rPr>
              <a:t>Different Users with different permissions can be created in the database to </a:t>
            </a:r>
            <a:r>
              <a:rPr b="1" lang="en-GB" sz="1700">
                <a:solidFill>
                  <a:srgbClr val="000000"/>
                </a:solidFill>
                <a:highlight>
                  <a:srgbClr val="FFFFFF"/>
                </a:highlight>
                <a:latin typeface="Arial"/>
                <a:ea typeface="Arial"/>
                <a:cs typeface="Arial"/>
                <a:sym typeface="Arial"/>
              </a:rPr>
              <a:t>enhance</a:t>
            </a:r>
            <a:r>
              <a:rPr b="1" lang="en-GB" sz="1700">
                <a:solidFill>
                  <a:srgbClr val="000000"/>
                </a:solidFill>
                <a:highlight>
                  <a:srgbClr val="FFFFFF"/>
                </a:highlight>
                <a:latin typeface="Arial"/>
                <a:ea typeface="Arial"/>
                <a:cs typeface="Arial"/>
                <a:sym typeface="Arial"/>
              </a:rPr>
              <a:t> security and effectiveness within the database.</a:t>
            </a:r>
            <a:endParaRPr b="1" sz="1700">
              <a:solidFill>
                <a:srgbClr val="000000"/>
              </a:solidFill>
              <a:highlight>
                <a:srgbClr val="FFFFFF"/>
              </a:highlight>
              <a:latin typeface="Arial"/>
              <a:ea typeface="Arial"/>
              <a:cs typeface="Arial"/>
              <a:sym typeface="Arial"/>
            </a:endParaRPr>
          </a:p>
          <a:p>
            <a:pPr indent="0" lvl="0" marL="0" rtl="0" algn="just">
              <a:spcBef>
                <a:spcPts val="1200"/>
              </a:spcBef>
              <a:spcAft>
                <a:spcPts val="0"/>
              </a:spcAft>
              <a:buNone/>
            </a:pPr>
            <a:r>
              <a:rPr b="1" lang="en-GB" sz="1900">
                <a:solidFill>
                  <a:srgbClr val="000000"/>
                </a:solidFill>
                <a:latin typeface="Arial"/>
                <a:ea typeface="Arial"/>
                <a:cs typeface="Arial"/>
                <a:sym typeface="Arial"/>
              </a:rPr>
              <a:t>Syntax</a:t>
            </a:r>
            <a:endParaRPr b="1" sz="1900">
              <a:solidFill>
                <a:srgbClr val="000000"/>
              </a:solidFill>
              <a:latin typeface="Arial"/>
              <a:ea typeface="Arial"/>
              <a:cs typeface="Arial"/>
              <a:sym typeface="Arial"/>
            </a:endParaRPr>
          </a:p>
          <a:p>
            <a:pPr indent="0" lvl="0" marL="139700" marR="139700" rtl="0" algn="l">
              <a:spcBef>
                <a:spcPts val="800"/>
              </a:spcBef>
              <a:spcAft>
                <a:spcPts val="0"/>
              </a:spcAft>
              <a:buNone/>
            </a:pPr>
            <a:r>
              <a:rPr lang="en-GB" sz="1850">
                <a:solidFill>
                  <a:srgbClr val="000000"/>
                </a:solidFill>
                <a:highlight>
                  <a:srgbClr val="EEEEEE"/>
                </a:highlight>
                <a:latin typeface="Courier New"/>
                <a:ea typeface="Courier New"/>
                <a:cs typeface="Courier New"/>
                <a:sym typeface="Courier New"/>
              </a:rPr>
              <a:t>create user USER_NAME identified by PASSWORD;</a:t>
            </a:r>
            <a:endParaRPr sz="1850">
              <a:solidFill>
                <a:srgbClr val="000000"/>
              </a:solidFill>
              <a:highlight>
                <a:srgbClr val="EEEEEE"/>
              </a:highlight>
              <a:latin typeface="Courier New"/>
              <a:ea typeface="Courier New"/>
              <a:cs typeface="Courier New"/>
              <a:sym typeface="Courier New"/>
            </a:endParaRPr>
          </a:p>
          <a:p>
            <a:pPr indent="457200" lvl="0" marL="0" marR="139700" rtl="0" algn="l">
              <a:spcBef>
                <a:spcPts val="600"/>
              </a:spcBef>
              <a:spcAft>
                <a:spcPts val="0"/>
              </a:spcAft>
              <a:buNone/>
            </a:pPr>
            <a:r>
              <a:rPr lang="en-GB" sz="1850">
                <a:solidFill>
                  <a:srgbClr val="000000"/>
                </a:solidFill>
                <a:highlight>
                  <a:srgbClr val="EEEEEE"/>
                </a:highlight>
                <a:latin typeface="Courier New"/>
                <a:ea typeface="Courier New"/>
                <a:cs typeface="Courier New"/>
                <a:sym typeface="Courier New"/>
              </a:rPr>
              <a:t>#</a:t>
            </a:r>
            <a:r>
              <a:rPr lang="en-GB" sz="1850">
                <a:solidFill>
                  <a:srgbClr val="000000"/>
                </a:solidFill>
                <a:highlight>
                  <a:schemeClr val="dk1"/>
                </a:highlight>
                <a:latin typeface="Courier New"/>
                <a:ea typeface="Courier New"/>
                <a:cs typeface="Courier New"/>
                <a:sym typeface="Courier New"/>
              </a:rPr>
              <a:t>Creating ADMIN ROLE IN THE DATABASE;</a:t>
            </a:r>
            <a:endParaRPr sz="1850">
              <a:solidFill>
                <a:srgbClr val="000000"/>
              </a:solidFill>
              <a:highlight>
                <a:schemeClr val="dk1"/>
              </a:highlight>
              <a:latin typeface="Courier New"/>
              <a:ea typeface="Courier New"/>
              <a:cs typeface="Courier New"/>
              <a:sym typeface="Courier New"/>
            </a:endParaRPr>
          </a:p>
          <a:p>
            <a:pPr indent="457200" lvl="0" marL="0" marR="139700" rtl="0" algn="l">
              <a:spcBef>
                <a:spcPts val="600"/>
              </a:spcBef>
              <a:spcAft>
                <a:spcPts val="0"/>
              </a:spcAft>
              <a:buNone/>
            </a:pPr>
            <a:r>
              <a:rPr lang="en-GB" sz="1850">
                <a:solidFill>
                  <a:srgbClr val="000000"/>
                </a:solidFill>
                <a:highlight>
                  <a:srgbClr val="EEEEEE"/>
                </a:highlight>
                <a:latin typeface="Courier New"/>
                <a:ea typeface="Courier New"/>
                <a:cs typeface="Courier New"/>
                <a:sym typeface="Courier New"/>
              </a:rPr>
              <a:t>(NOTE: admin role is not DBA here)</a:t>
            </a:r>
            <a:endParaRPr sz="1850">
              <a:solidFill>
                <a:srgbClr val="000000"/>
              </a:solidFill>
              <a:highlight>
                <a:schemeClr val="dk1"/>
              </a:highlight>
              <a:latin typeface="Courier New"/>
              <a:ea typeface="Courier New"/>
              <a:cs typeface="Courier New"/>
              <a:sym typeface="Courier New"/>
            </a:endParaRPr>
          </a:p>
          <a:p>
            <a:pPr indent="0" lvl="0" marL="139700" marR="139700" rtl="0" algn="l">
              <a:spcBef>
                <a:spcPts val="600"/>
              </a:spcBef>
              <a:spcAft>
                <a:spcPts val="0"/>
              </a:spcAft>
              <a:buNone/>
            </a:pPr>
            <a:r>
              <a:t/>
            </a:r>
            <a:endParaRPr sz="1850">
              <a:solidFill>
                <a:srgbClr val="000000"/>
              </a:solidFill>
              <a:highlight>
                <a:srgbClr val="EEEEEE"/>
              </a:highlight>
              <a:latin typeface="Courier New"/>
              <a:ea typeface="Courier New"/>
              <a:cs typeface="Courier New"/>
              <a:sym typeface="Courier New"/>
            </a:endParaRPr>
          </a:p>
          <a:p>
            <a:pPr indent="0" lvl="0" marL="457200" rtl="0" algn="l">
              <a:spcBef>
                <a:spcPts val="600"/>
              </a:spcBef>
              <a:spcAft>
                <a:spcPts val="0"/>
              </a:spcAft>
              <a:buNone/>
            </a:pPr>
            <a:r>
              <a:t/>
            </a:r>
            <a:endParaRPr sz="1900">
              <a:solidFill>
                <a:srgbClr val="000000"/>
              </a:solidFill>
              <a:latin typeface="Arial"/>
              <a:ea typeface="Arial"/>
              <a:cs typeface="Arial"/>
              <a:sym typeface="Arial"/>
            </a:endParaRPr>
          </a:p>
          <a:p>
            <a:pPr indent="0" lvl="0" marL="0" rtl="0" algn="l">
              <a:lnSpc>
                <a:spcPct val="95000"/>
              </a:lnSpc>
              <a:spcBef>
                <a:spcPts val="400"/>
              </a:spcBef>
              <a:spcAft>
                <a:spcPts val="0"/>
              </a:spcAft>
              <a:buSzPts val="935"/>
              <a:buNone/>
            </a:pPr>
            <a:r>
              <a:t/>
            </a:r>
            <a:endParaRPr b="1" sz="1700">
              <a:solidFill>
                <a:srgbClr val="000000"/>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t/>
            </a:r>
            <a:endParaRPr b="1" sz="1700">
              <a:solidFill>
                <a:srgbClr val="000000"/>
              </a:solidFill>
              <a:highlight>
                <a:srgbClr val="FFFFFF"/>
              </a:highlight>
              <a:latin typeface="Arial"/>
              <a:ea typeface="Arial"/>
              <a:cs typeface="Arial"/>
              <a:sym typeface="Arial"/>
            </a:endParaRPr>
          </a:p>
        </p:txBody>
      </p:sp>
      <p:pic>
        <p:nvPicPr>
          <p:cNvPr id="534" name="Google Shape;534;p64"/>
          <p:cNvPicPr preferRelativeResize="0"/>
          <p:nvPr/>
        </p:nvPicPr>
        <p:blipFill>
          <a:blip r:embed="rId3">
            <a:alphaModFix/>
          </a:blip>
          <a:stretch>
            <a:fillRect/>
          </a:stretch>
        </p:blipFill>
        <p:spPr>
          <a:xfrm>
            <a:off x="845638" y="3252775"/>
            <a:ext cx="7344775" cy="174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215100" y="279325"/>
            <a:ext cx="8109600" cy="513600"/>
          </a:xfrm>
          <a:prstGeom prst="rect">
            <a:avLst/>
          </a:prstGeom>
        </p:spPr>
        <p:txBody>
          <a:bodyPr anchorCtr="0" anchor="t" bIns="91425" lIns="91425" spcFirstLastPara="1" rIns="91425" wrap="square" tIns="91425">
            <a:normAutofit fontScale="90000"/>
          </a:bodyPr>
          <a:lstStyle/>
          <a:p>
            <a:pPr indent="457200" lvl="0" marL="0" rtl="0" algn="ctr">
              <a:spcBef>
                <a:spcPts val="0"/>
              </a:spcBef>
              <a:spcAft>
                <a:spcPts val="0"/>
              </a:spcAft>
              <a:buNone/>
            </a:pPr>
            <a:r>
              <a:rPr b="1" i="1" lang="en-GB" u="sng">
                <a:solidFill>
                  <a:srgbClr val="980000"/>
                </a:solidFill>
              </a:rPr>
              <a:t>CREATE COMMAND</a:t>
            </a:r>
            <a:endParaRPr b="1" i="1" u="sng">
              <a:solidFill>
                <a:srgbClr val="980000"/>
              </a:solidFill>
            </a:endParaRPr>
          </a:p>
        </p:txBody>
      </p:sp>
      <p:sp>
        <p:nvSpPr>
          <p:cNvPr id="294" name="Google Shape;294;p29"/>
          <p:cNvSpPr txBox="1"/>
          <p:nvPr>
            <p:ph idx="1" type="body"/>
          </p:nvPr>
        </p:nvSpPr>
        <p:spPr>
          <a:xfrm>
            <a:off x="422625" y="909750"/>
            <a:ext cx="7505700" cy="2488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GB" sz="1500">
                <a:solidFill>
                  <a:srgbClr val="000000"/>
                </a:solidFill>
                <a:highlight>
                  <a:srgbClr val="FFFFFF"/>
                </a:highlight>
                <a:latin typeface="Arial"/>
                <a:ea typeface="Arial"/>
                <a:cs typeface="Arial"/>
                <a:sym typeface="Arial"/>
              </a:rPr>
              <a:t>To create a database and its objects like (table, index, views, store procedure, function, and triggers).</a:t>
            </a:r>
            <a:endParaRPr b="1" sz="1500">
              <a:solidFill>
                <a:srgbClr val="000000"/>
              </a:solidFill>
              <a:highlight>
                <a:srgbClr val="FFFFFF"/>
              </a:highlight>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AutoNum type="arabicPeriod"/>
            </a:pPr>
            <a:r>
              <a:rPr b="1" lang="en-GB" sz="1500">
                <a:solidFill>
                  <a:srgbClr val="000000"/>
                </a:solidFill>
                <a:latin typeface="Arial"/>
                <a:ea typeface="Arial"/>
                <a:cs typeface="Arial"/>
                <a:sym typeface="Arial"/>
              </a:rPr>
              <a:t>To create new database –</a:t>
            </a:r>
            <a:r>
              <a:rPr b="1" lang="en-GB" sz="1500">
                <a:solidFill>
                  <a:srgbClr val="000000"/>
                </a:solidFill>
                <a:latin typeface="Times New Roman"/>
                <a:ea typeface="Times New Roman"/>
                <a:cs typeface="Times New Roman"/>
                <a:sym typeface="Times New Roman"/>
              </a:rPr>
              <a:t> </a:t>
            </a:r>
            <a:endParaRPr b="1" sz="1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sz="14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295" name="Google Shape;295;p29"/>
          <p:cNvPicPr preferRelativeResize="0"/>
          <p:nvPr/>
        </p:nvPicPr>
        <p:blipFill>
          <a:blip r:embed="rId3">
            <a:alphaModFix/>
          </a:blip>
          <a:stretch>
            <a:fillRect/>
          </a:stretch>
        </p:blipFill>
        <p:spPr>
          <a:xfrm>
            <a:off x="1009825" y="2011600"/>
            <a:ext cx="3657600" cy="248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5"/>
          <p:cNvPicPr preferRelativeResize="0"/>
          <p:nvPr/>
        </p:nvPicPr>
        <p:blipFill>
          <a:blip r:embed="rId3">
            <a:alphaModFix/>
          </a:blip>
          <a:stretch>
            <a:fillRect/>
          </a:stretch>
        </p:blipFill>
        <p:spPr>
          <a:xfrm>
            <a:off x="203850" y="203850"/>
            <a:ext cx="8750225" cy="4746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idx="1" type="body"/>
          </p:nvPr>
        </p:nvSpPr>
        <p:spPr>
          <a:xfrm>
            <a:off x="175375" y="233075"/>
            <a:ext cx="8685300" cy="4035000"/>
          </a:xfrm>
          <a:prstGeom prst="rect">
            <a:avLst/>
          </a:prstGeom>
        </p:spPr>
        <p:txBody>
          <a:bodyPr anchorCtr="0" anchor="t" bIns="91425" lIns="91425" spcFirstLastPara="1" rIns="91425" wrap="square" tIns="91425">
            <a:normAutofit/>
          </a:bodyPr>
          <a:lstStyle/>
          <a:p>
            <a:pPr indent="0" lvl="0" marL="0" marR="139700" rtl="0" algn="l">
              <a:spcBef>
                <a:spcPts val="600"/>
              </a:spcBef>
              <a:spcAft>
                <a:spcPts val="0"/>
              </a:spcAft>
              <a:buNone/>
            </a:pPr>
            <a:r>
              <a:rPr lang="en-GB" sz="1850">
                <a:solidFill>
                  <a:srgbClr val="000000"/>
                </a:solidFill>
                <a:highlight>
                  <a:srgbClr val="EEEEEE"/>
                </a:highlight>
                <a:latin typeface="Courier New"/>
                <a:ea typeface="Courier New"/>
                <a:cs typeface="Courier New"/>
                <a:sym typeface="Courier New"/>
              </a:rPr>
              <a:t>mysql&gt;Show grants for admin; </a:t>
            </a:r>
            <a:r>
              <a:rPr lang="en-GB" sz="1850">
                <a:solidFill>
                  <a:srgbClr val="000000"/>
                </a:solidFill>
                <a:highlight>
                  <a:schemeClr val="dk1"/>
                </a:highlight>
                <a:latin typeface="Courier New"/>
                <a:ea typeface="Courier New"/>
                <a:cs typeface="Courier New"/>
                <a:sym typeface="Courier New"/>
              </a:rPr>
              <a:t>-&gt;Shows all grants for the user admin.</a:t>
            </a:r>
            <a:endParaRPr sz="18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rPr lang="en-GB" sz="1550">
                <a:solidFill>
                  <a:srgbClr val="000000"/>
                </a:solidFill>
                <a:highlight>
                  <a:schemeClr val="dk1"/>
                </a:highlight>
                <a:latin typeface="Courier New"/>
                <a:ea typeface="Courier New"/>
                <a:cs typeface="Courier New"/>
                <a:sym typeface="Courier New"/>
              </a:rPr>
              <a:t>We can notice that till this stage admin only has access to select statement.</a:t>
            </a:r>
            <a:endParaRPr sz="15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sz="18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sz="1850">
              <a:solidFill>
                <a:srgbClr val="000000"/>
              </a:solidFill>
              <a:highlight>
                <a:schemeClr val="dk1"/>
              </a:highlight>
              <a:latin typeface="Courier New"/>
              <a:ea typeface="Courier New"/>
              <a:cs typeface="Courier New"/>
              <a:sym typeface="Courier New"/>
            </a:endParaRPr>
          </a:p>
          <a:p>
            <a:pPr indent="0" lvl="0" marL="0" rtl="0" algn="l">
              <a:lnSpc>
                <a:spcPct val="95000"/>
              </a:lnSpc>
              <a:spcBef>
                <a:spcPts val="600"/>
              </a:spcBef>
              <a:spcAft>
                <a:spcPts val="1200"/>
              </a:spcAft>
              <a:buSzPts val="935"/>
              <a:buNone/>
            </a:pPr>
            <a:r>
              <a:t/>
            </a:r>
            <a:endParaRPr b="1" sz="1700">
              <a:solidFill>
                <a:srgbClr val="000000"/>
              </a:solidFill>
              <a:highlight>
                <a:srgbClr val="FFFFFF"/>
              </a:highlight>
              <a:latin typeface="Arial"/>
              <a:ea typeface="Arial"/>
              <a:cs typeface="Arial"/>
              <a:sym typeface="Arial"/>
            </a:endParaRPr>
          </a:p>
        </p:txBody>
      </p:sp>
      <p:pic>
        <p:nvPicPr>
          <p:cNvPr id="545" name="Google Shape;545;p66"/>
          <p:cNvPicPr preferRelativeResize="0"/>
          <p:nvPr/>
        </p:nvPicPr>
        <p:blipFill>
          <a:blip r:embed="rId3">
            <a:alphaModFix/>
          </a:blip>
          <a:stretch>
            <a:fillRect/>
          </a:stretch>
        </p:blipFill>
        <p:spPr>
          <a:xfrm>
            <a:off x="175375" y="1552725"/>
            <a:ext cx="8685300" cy="336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7"/>
          <p:cNvSpPr txBox="1"/>
          <p:nvPr>
            <p:ph idx="1" type="body"/>
          </p:nvPr>
        </p:nvSpPr>
        <p:spPr>
          <a:xfrm>
            <a:off x="229350" y="323725"/>
            <a:ext cx="8685300" cy="4035000"/>
          </a:xfrm>
          <a:prstGeom prst="rect">
            <a:avLst/>
          </a:prstGeom>
        </p:spPr>
        <p:txBody>
          <a:bodyPr anchorCtr="0" anchor="t" bIns="91425" lIns="91425" spcFirstLastPara="1" rIns="91425" wrap="square" tIns="91425">
            <a:normAutofit/>
          </a:bodyPr>
          <a:lstStyle/>
          <a:p>
            <a:pPr indent="0" lvl="0" marL="0" marR="139700" rtl="0" algn="l">
              <a:spcBef>
                <a:spcPts val="600"/>
              </a:spcBef>
              <a:spcAft>
                <a:spcPts val="0"/>
              </a:spcAft>
              <a:buNone/>
            </a:pPr>
            <a:r>
              <a:rPr lang="en-GB" sz="1850">
                <a:solidFill>
                  <a:srgbClr val="000000"/>
                </a:solidFill>
                <a:highlight>
                  <a:srgbClr val="EEEEEE"/>
                </a:highlight>
                <a:latin typeface="Courier New"/>
                <a:ea typeface="Courier New"/>
                <a:cs typeface="Courier New"/>
                <a:sym typeface="Courier New"/>
              </a:rPr>
              <a:t>Granting insert,alter,delete,update </a:t>
            </a:r>
            <a:r>
              <a:rPr lang="en-GB" sz="1850">
                <a:solidFill>
                  <a:srgbClr val="000000"/>
                </a:solidFill>
                <a:highlight>
                  <a:srgbClr val="EEEEEE"/>
                </a:highlight>
                <a:latin typeface="Courier New"/>
                <a:ea typeface="Courier New"/>
                <a:cs typeface="Courier New"/>
                <a:sym typeface="Courier New"/>
              </a:rPr>
              <a:t>permissions </a:t>
            </a:r>
            <a:r>
              <a:rPr lang="en-GB" sz="1850">
                <a:solidFill>
                  <a:srgbClr val="000000"/>
                </a:solidFill>
                <a:highlight>
                  <a:srgbClr val="EEEEEE"/>
                </a:highlight>
                <a:latin typeface="Courier New"/>
                <a:ea typeface="Courier New"/>
                <a:cs typeface="Courier New"/>
                <a:sym typeface="Courier New"/>
              </a:rPr>
              <a:t>on table Passenger to admin role.</a:t>
            </a:r>
            <a:endParaRPr sz="18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sz="1850">
              <a:solidFill>
                <a:srgbClr val="000000"/>
              </a:solidFill>
              <a:highlight>
                <a:schemeClr val="dk1"/>
              </a:highlight>
              <a:latin typeface="Courier New"/>
              <a:ea typeface="Courier New"/>
              <a:cs typeface="Courier New"/>
              <a:sym typeface="Courier New"/>
            </a:endParaRPr>
          </a:p>
          <a:p>
            <a:pPr indent="0" lvl="0" marL="0" rtl="0" algn="l">
              <a:lnSpc>
                <a:spcPct val="95000"/>
              </a:lnSpc>
              <a:spcBef>
                <a:spcPts val="600"/>
              </a:spcBef>
              <a:spcAft>
                <a:spcPts val="1200"/>
              </a:spcAft>
              <a:buSzPts val="935"/>
              <a:buNone/>
            </a:pPr>
            <a:r>
              <a:t/>
            </a:r>
            <a:endParaRPr b="1" sz="1700">
              <a:solidFill>
                <a:srgbClr val="000000"/>
              </a:solidFill>
              <a:highlight>
                <a:srgbClr val="FFFFFF"/>
              </a:highlight>
              <a:latin typeface="Arial"/>
              <a:ea typeface="Arial"/>
              <a:cs typeface="Arial"/>
              <a:sym typeface="Arial"/>
            </a:endParaRPr>
          </a:p>
        </p:txBody>
      </p:sp>
      <p:pic>
        <p:nvPicPr>
          <p:cNvPr id="551" name="Google Shape;551;p67"/>
          <p:cNvPicPr preferRelativeResize="0"/>
          <p:nvPr/>
        </p:nvPicPr>
        <p:blipFill>
          <a:blip r:embed="rId3">
            <a:alphaModFix/>
          </a:blip>
          <a:stretch>
            <a:fillRect/>
          </a:stretch>
        </p:blipFill>
        <p:spPr>
          <a:xfrm>
            <a:off x="265425" y="1043575"/>
            <a:ext cx="8613149" cy="3635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ph idx="1" type="body"/>
          </p:nvPr>
        </p:nvSpPr>
        <p:spPr>
          <a:xfrm>
            <a:off x="155075" y="153800"/>
            <a:ext cx="8685300" cy="4035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935"/>
              <a:buNone/>
            </a:pPr>
            <a:r>
              <a:rPr lang="en-GB" sz="1650">
                <a:solidFill>
                  <a:srgbClr val="000000"/>
                </a:solidFill>
                <a:highlight>
                  <a:srgbClr val="EEEEEE"/>
                </a:highlight>
                <a:latin typeface="Courier New"/>
                <a:ea typeface="Courier New"/>
                <a:cs typeface="Courier New"/>
                <a:sym typeface="Courier New"/>
              </a:rPr>
              <a:t>Grants given to admin And now admin can insert into the Passenger table;</a:t>
            </a:r>
            <a:endParaRPr b="1" sz="1500">
              <a:solidFill>
                <a:srgbClr val="000000"/>
              </a:solidFill>
              <a:highlight>
                <a:srgbClr val="FFFFFF"/>
              </a:highlight>
              <a:latin typeface="Arial"/>
              <a:ea typeface="Arial"/>
              <a:cs typeface="Arial"/>
              <a:sym typeface="Arial"/>
            </a:endParaRPr>
          </a:p>
        </p:txBody>
      </p:sp>
      <p:pic>
        <p:nvPicPr>
          <p:cNvPr id="557" name="Google Shape;557;p68"/>
          <p:cNvPicPr preferRelativeResize="0"/>
          <p:nvPr/>
        </p:nvPicPr>
        <p:blipFill>
          <a:blip r:embed="rId3">
            <a:alphaModFix/>
          </a:blip>
          <a:stretch>
            <a:fillRect/>
          </a:stretch>
        </p:blipFill>
        <p:spPr>
          <a:xfrm>
            <a:off x="515300" y="862500"/>
            <a:ext cx="7964849" cy="3957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idx="1" type="body"/>
          </p:nvPr>
        </p:nvSpPr>
        <p:spPr>
          <a:xfrm>
            <a:off x="229350" y="323725"/>
            <a:ext cx="8685300" cy="4035000"/>
          </a:xfrm>
          <a:prstGeom prst="rect">
            <a:avLst/>
          </a:prstGeom>
        </p:spPr>
        <p:txBody>
          <a:bodyPr anchorCtr="0" anchor="t" bIns="91425" lIns="91425" spcFirstLastPara="1" rIns="91425" wrap="square" tIns="91425">
            <a:normAutofit/>
          </a:bodyPr>
          <a:lstStyle/>
          <a:p>
            <a:pPr indent="0" lvl="0" marL="0" marR="139700" rtl="0" algn="l">
              <a:spcBef>
                <a:spcPts val="600"/>
              </a:spcBef>
              <a:spcAft>
                <a:spcPts val="0"/>
              </a:spcAft>
              <a:buNone/>
            </a:pPr>
            <a:r>
              <a:rPr lang="en-GB" sz="2050">
                <a:solidFill>
                  <a:srgbClr val="000000"/>
                </a:solidFill>
                <a:highlight>
                  <a:srgbClr val="EEEEEE"/>
                </a:highlight>
                <a:latin typeface="Courier New"/>
                <a:ea typeface="Courier New"/>
                <a:cs typeface="Courier New"/>
                <a:sym typeface="Courier New"/>
              </a:rPr>
              <a:t>Granting insert,alter,delete,update permissions on different tables to admin role.</a:t>
            </a:r>
            <a:endParaRPr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rtl="0" algn="l">
              <a:lnSpc>
                <a:spcPct val="95000"/>
              </a:lnSpc>
              <a:spcBef>
                <a:spcPts val="600"/>
              </a:spcBef>
              <a:spcAft>
                <a:spcPts val="1200"/>
              </a:spcAft>
              <a:buSzPts val="935"/>
              <a:buNone/>
            </a:pPr>
            <a:r>
              <a:t/>
            </a:r>
            <a:endParaRPr b="1" sz="1900">
              <a:solidFill>
                <a:srgbClr val="000000"/>
              </a:solidFill>
              <a:highlight>
                <a:srgbClr val="FFFFFF"/>
              </a:highlight>
              <a:latin typeface="Arial"/>
              <a:ea typeface="Arial"/>
              <a:cs typeface="Arial"/>
              <a:sym typeface="Arial"/>
            </a:endParaRPr>
          </a:p>
        </p:txBody>
      </p:sp>
      <p:pic>
        <p:nvPicPr>
          <p:cNvPr id="563" name="Google Shape;563;p69"/>
          <p:cNvPicPr preferRelativeResize="0"/>
          <p:nvPr/>
        </p:nvPicPr>
        <p:blipFill>
          <a:blip r:embed="rId3">
            <a:alphaModFix/>
          </a:blip>
          <a:stretch>
            <a:fillRect/>
          </a:stretch>
        </p:blipFill>
        <p:spPr>
          <a:xfrm>
            <a:off x="328325" y="1620850"/>
            <a:ext cx="8124825" cy="2831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0"/>
          <p:cNvSpPr txBox="1"/>
          <p:nvPr>
            <p:ph idx="1" type="body"/>
          </p:nvPr>
        </p:nvSpPr>
        <p:spPr>
          <a:xfrm>
            <a:off x="4486400" y="3492750"/>
            <a:ext cx="4384500" cy="1367400"/>
          </a:xfrm>
          <a:prstGeom prst="rect">
            <a:avLst/>
          </a:prstGeom>
        </p:spPr>
        <p:txBody>
          <a:bodyPr anchorCtr="0" anchor="b" bIns="91425" lIns="91425" spcFirstLastPara="1" rIns="91425" wrap="square" tIns="91425">
            <a:normAutofit fontScale="62500" lnSpcReduction="20000"/>
          </a:bodyPr>
          <a:lstStyle/>
          <a:p>
            <a:pPr indent="0" lvl="0" marL="0" rtl="0" algn="l">
              <a:lnSpc>
                <a:spcPct val="95000"/>
              </a:lnSpc>
              <a:spcBef>
                <a:spcPts val="0"/>
              </a:spcBef>
              <a:spcAft>
                <a:spcPts val="0"/>
              </a:spcAft>
              <a:buSzPct val="39787"/>
              <a:buNone/>
            </a:pPr>
            <a:r>
              <a:rPr b="1" lang="en-GB" sz="2350" u="sng">
                <a:solidFill>
                  <a:srgbClr val="000000"/>
                </a:solidFill>
                <a:highlight>
                  <a:srgbClr val="EEEEEE"/>
                </a:highlight>
                <a:latin typeface="Courier New"/>
                <a:ea typeface="Courier New"/>
                <a:cs typeface="Courier New"/>
                <a:sym typeface="Courier New"/>
              </a:rPr>
              <a:t>Revoke:</a:t>
            </a:r>
            <a:endParaRPr b="1" sz="2350" u="sng">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45609"/>
              <a:buNone/>
            </a:pPr>
            <a:r>
              <a:t/>
            </a:r>
            <a:endParaRPr sz="2050">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45609"/>
              <a:buNone/>
            </a:pPr>
            <a:r>
              <a:rPr lang="en-GB" sz="2050">
                <a:solidFill>
                  <a:srgbClr val="000000"/>
                </a:solidFill>
                <a:highlight>
                  <a:srgbClr val="EEEEEE"/>
                </a:highlight>
                <a:latin typeface="Courier New"/>
                <a:ea typeface="Courier New"/>
                <a:cs typeface="Courier New"/>
                <a:sym typeface="Courier New"/>
              </a:rPr>
              <a:t>Syntax:</a:t>
            </a:r>
            <a:endParaRPr sz="2050">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45609"/>
              <a:buNone/>
            </a:pPr>
            <a:r>
              <a:t/>
            </a:r>
            <a:endParaRPr sz="2050">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50540"/>
              <a:buNone/>
            </a:pPr>
            <a:r>
              <a:rPr lang="en-GB" sz="1850">
                <a:solidFill>
                  <a:srgbClr val="000000"/>
                </a:solidFill>
                <a:highlight>
                  <a:srgbClr val="EEEEEE"/>
                </a:highlight>
                <a:latin typeface="Courier New"/>
                <a:ea typeface="Courier New"/>
                <a:cs typeface="Courier New"/>
                <a:sym typeface="Courier New"/>
              </a:rPr>
              <a:t>REVOKE</a:t>
            </a:r>
            <a:r>
              <a:rPr lang="en-GB" sz="1850">
                <a:solidFill>
                  <a:srgbClr val="000000"/>
                </a:solidFill>
                <a:highlight>
                  <a:srgbClr val="EEEEEE"/>
                </a:highlight>
                <a:latin typeface="Courier New"/>
                <a:ea typeface="Courier New"/>
                <a:cs typeface="Courier New"/>
                <a:sym typeface="Courier New"/>
              </a:rPr>
              <a:t> privilege_name on objectname from user;</a:t>
            </a:r>
            <a:endParaRPr sz="2050">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45609"/>
              <a:buNone/>
            </a:pPr>
            <a:r>
              <a:t/>
            </a:r>
            <a:endParaRPr sz="2050">
              <a:solidFill>
                <a:srgbClr val="000000"/>
              </a:solidFill>
              <a:highlight>
                <a:srgbClr val="EEEEEE"/>
              </a:highlight>
              <a:latin typeface="Courier New"/>
              <a:ea typeface="Courier New"/>
              <a:cs typeface="Courier New"/>
              <a:sym typeface="Courier New"/>
            </a:endParaRPr>
          </a:p>
          <a:p>
            <a:pPr indent="0" lvl="0" marL="0" rtl="0" algn="l">
              <a:lnSpc>
                <a:spcPct val="95000"/>
              </a:lnSpc>
              <a:spcBef>
                <a:spcPts val="0"/>
              </a:spcBef>
              <a:spcAft>
                <a:spcPts val="0"/>
              </a:spcAft>
              <a:buSzPct val="45609"/>
              <a:buNone/>
            </a:pPr>
            <a:r>
              <a:t/>
            </a:r>
            <a:endParaRPr sz="2050">
              <a:solidFill>
                <a:srgbClr val="000000"/>
              </a:solidFill>
              <a:highlight>
                <a:srgbClr val="EEEEEE"/>
              </a:highlight>
              <a:latin typeface="Courier New"/>
              <a:ea typeface="Courier New"/>
              <a:cs typeface="Courier New"/>
              <a:sym typeface="Courier New"/>
            </a:endParaRPr>
          </a:p>
        </p:txBody>
      </p:sp>
      <p:pic>
        <p:nvPicPr>
          <p:cNvPr id="569" name="Google Shape;569;p70"/>
          <p:cNvPicPr preferRelativeResize="0"/>
          <p:nvPr/>
        </p:nvPicPr>
        <p:blipFill>
          <a:blip r:embed="rId3">
            <a:alphaModFix/>
          </a:blip>
          <a:stretch>
            <a:fillRect/>
          </a:stretch>
        </p:blipFill>
        <p:spPr>
          <a:xfrm>
            <a:off x="346625" y="725900"/>
            <a:ext cx="8450750" cy="2604925"/>
          </a:xfrm>
          <a:prstGeom prst="rect">
            <a:avLst/>
          </a:prstGeom>
          <a:noFill/>
          <a:ln>
            <a:noFill/>
          </a:ln>
        </p:spPr>
      </p:pic>
      <p:pic>
        <p:nvPicPr>
          <p:cNvPr id="570" name="Google Shape;570;p70"/>
          <p:cNvPicPr preferRelativeResize="0"/>
          <p:nvPr/>
        </p:nvPicPr>
        <p:blipFill>
          <a:blip r:embed="rId4">
            <a:alphaModFix/>
          </a:blip>
          <a:stretch>
            <a:fillRect/>
          </a:stretch>
        </p:blipFill>
        <p:spPr>
          <a:xfrm>
            <a:off x="399488" y="3579625"/>
            <a:ext cx="3971925" cy="952500"/>
          </a:xfrm>
          <a:prstGeom prst="rect">
            <a:avLst/>
          </a:prstGeom>
          <a:noFill/>
          <a:ln>
            <a:noFill/>
          </a:ln>
        </p:spPr>
      </p:pic>
      <p:sp>
        <p:nvSpPr>
          <p:cNvPr id="571" name="Google Shape;571;p70"/>
          <p:cNvSpPr txBox="1"/>
          <p:nvPr>
            <p:ph idx="1" type="body"/>
          </p:nvPr>
        </p:nvSpPr>
        <p:spPr>
          <a:xfrm>
            <a:off x="185600" y="103250"/>
            <a:ext cx="8685300" cy="4035000"/>
          </a:xfrm>
          <a:prstGeom prst="rect">
            <a:avLst/>
          </a:prstGeom>
        </p:spPr>
        <p:txBody>
          <a:bodyPr anchorCtr="0" anchor="b" bIns="91425" lIns="91425" spcFirstLastPara="1" rIns="91425" wrap="square" tIns="91425">
            <a:normAutofit/>
          </a:bodyPr>
          <a:lstStyle/>
          <a:p>
            <a:pPr indent="0" lvl="0" marL="0" marR="139700" rtl="0" algn="l">
              <a:spcBef>
                <a:spcPts val="600"/>
              </a:spcBef>
              <a:spcAft>
                <a:spcPts val="0"/>
              </a:spcAft>
              <a:buNone/>
            </a:pPr>
            <a:r>
              <a:rPr i="1" lang="en-GB" sz="2050" u="sng">
                <a:solidFill>
                  <a:srgbClr val="000000"/>
                </a:solidFill>
                <a:highlight>
                  <a:srgbClr val="EEEEEE"/>
                </a:highlight>
                <a:latin typeface="Comfortaa"/>
                <a:ea typeface="Comfortaa"/>
                <a:cs typeface="Comfortaa"/>
                <a:sym typeface="Comfortaa"/>
              </a:rPr>
              <a:t>Revoking Permissions from users</a:t>
            </a:r>
            <a:endParaRPr i="1" sz="2050" u="sng">
              <a:solidFill>
                <a:srgbClr val="000000"/>
              </a:solidFill>
              <a:highlight>
                <a:schemeClr val="dk1"/>
              </a:highlight>
              <a:latin typeface="Comfortaa"/>
              <a:ea typeface="Comfortaa"/>
              <a:cs typeface="Comfortaa"/>
              <a:sym typeface="Comfortaa"/>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marR="139700" rtl="0" algn="l">
              <a:spcBef>
                <a:spcPts val="600"/>
              </a:spcBef>
              <a:spcAft>
                <a:spcPts val="0"/>
              </a:spcAft>
              <a:buNone/>
            </a:pPr>
            <a:r>
              <a:t/>
            </a:r>
            <a:endParaRPr b="1" sz="2050">
              <a:solidFill>
                <a:srgbClr val="000000"/>
              </a:solidFill>
              <a:highlight>
                <a:schemeClr val="dk1"/>
              </a:highlight>
              <a:latin typeface="Courier New"/>
              <a:ea typeface="Courier New"/>
              <a:cs typeface="Courier New"/>
              <a:sym typeface="Courier New"/>
            </a:endParaRPr>
          </a:p>
          <a:p>
            <a:pPr indent="0" lvl="0" marL="0" rtl="0" algn="l">
              <a:lnSpc>
                <a:spcPct val="95000"/>
              </a:lnSpc>
              <a:spcBef>
                <a:spcPts val="600"/>
              </a:spcBef>
              <a:spcAft>
                <a:spcPts val="0"/>
              </a:spcAft>
              <a:buSzPts val="935"/>
              <a:buNone/>
            </a:pPr>
            <a:r>
              <a:t/>
            </a:r>
            <a:endParaRPr b="1" sz="1900">
              <a:solidFill>
                <a:srgbClr val="000000"/>
              </a:solidFill>
              <a:highlight>
                <a:srgbClr val="FFFFFF"/>
              </a:highlight>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1"/>
          <p:cNvSpPr txBox="1"/>
          <p:nvPr>
            <p:ph type="title"/>
          </p:nvPr>
        </p:nvSpPr>
        <p:spPr>
          <a:xfrm>
            <a:off x="175375" y="199825"/>
            <a:ext cx="79491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i="1" lang="en-GB" sz="2418" u="sng">
                <a:solidFill>
                  <a:srgbClr val="990000"/>
                </a:solidFill>
                <a:highlight>
                  <a:schemeClr val="dk1"/>
                </a:highlight>
              </a:rPr>
              <a:t>user1 further creating another user2</a:t>
            </a:r>
            <a:endParaRPr b="1" i="1" sz="1818" u="sng">
              <a:solidFill>
                <a:srgbClr val="990000"/>
              </a:solidFill>
              <a:highlight>
                <a:schemeClr val="dk1"/>
              </a:highlight>
            </a:endParaRPr>
          </a:p>
        </p:txBody>
      </p:sp>
      <p:sp>
        <p:nvSpPr>
          <p:cNvPr id="577" name="Google Shape;577;p71"/>
          <p:cNvSpPr txBox="1"/>
          <p:nvPr>
            <p:ph idx="1" type="body"/>
          </p:nvPr>
        </p:nvSpPr>
        <p:spPr>
          <a:xfrm>
            <a:off x="153288" y="691725"/>
            <a:ext cx="8685300" cy="4035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b="1" i="1" lang="en-GB" sz="1500">
                <a:solidFill>
                  <a:srgbClr val="000000"/>
                </a:solidFill>
                <a:highlight>
                  <a:srgbClr val="FFFFFF"/>
                </a:highlight>
                <a:latin typeface="Arial"/>
                <a:ea typeface="Arial"/>
                <a:cs typeface="Arial"/>
                <a:sym typeface="Arial"/>
              </a:rPr>
              <a:t>We can achieve this by creating a user with the same privilege as the </a:t>
            </a:r>
            <a:r>
              <a:rPr b="1" i="1" lang="en-GB" sz="1500">
                <a:solidFill>
                  <a:srgbClr val="FF0000"/>
                </a:solidFill>
                <a:highlight>
                  <a:srgbClr val="FFFFFF"/>
                </a:highlight>
                <a:latin typeface="Arial"/>
                <a:ea typeface="Arial"/>
                <a:cs typeface="Arial"/>
                <a:sym typeface="Arial"/>
              </a:rPr>
              <a:t>root</a:t>
            </a:r>
            <a:r>
              <a:rPr b="1" i="1" lang="en-GB" sz="1500">
                <a:solidFill>
                  <a:srgbClr val="000000"/>
                </a:solidFill>
                <a:highlight>
                  <a:srgbClr val="FFFFFF"/>
                </a:highlight>
                <a:latin typeface="Arial"/>
                <a:ea typeface="Arial"/>
                <a:cs typeface="Arial"/>
                <a:sym typeface="Arial"/>
              </a:rPr>
              <a:t> user.</a:t>
            </a:r>
            <a:endParaRPr b="1" i="1" sz="1500">
              <a:solidFill>
                <a:srgbClr val="000000"/>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t/>
            </a:r>
            <a:endParaRPr b="1" i="1" sz="1500">
              <a:solidFill>
                <a:srgbClr val="000000"/>
              </a:solidFill>
              <a:highlight>
                <a:srgbClr val="FFFFFF"/>
              </a:highlight>
              <a:latin typeface="Arial"/>
              <a:ea typeface="Arial"/>
              <a:cs typeface="Arial"/>
              <a:sym typeface="Arial"/>
            </a:endParaRPr>
          </a:p>
        </p:txBody>
      </p:sp>
      <p:pic>
        <p:nvPicPr>
          <p:cNvPr id="578" name="Google Shape;578;p71"/>
          <p:cNvPicPr preferRelativeResize="0"/>
          <p:nvPr/>
        </p:nvPicPr>
        <p:blipFill>
          <a:blip r:embed="rId3">
            <a:alphaModFix/>
          </a:blip>
          <a:stretch>
            <a:fillRect/>
          </a:stretch>
        </p:blipFill>
        <p:spPr>
          <a:xfrm>
            <a:off x="437800" y="1089375"/>
            <a:ext cx="7048500" cy="3810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2"/>
          <p:cNvSpPr txBox="1"/>
          <p:nvPr>
            <p:ph idx="1" type="body"/>
          </p:nvPr>
        </p:nvSpPr>
        <p:spPr>
          <a:xfrm>
            <a:off x="212325" y="1108625"/>
            <a:ext cx="8685300" cy="4035000"/>
          </a:xfrm>
          <a:prstGeom prst="rect">
            <a:avLst/>
          </a:prstGeom>
        </p:spPr>
        <p:txBody>
          <a:bodyPr anchorCtr="0" anchor="t" bIns="91425" lIns="91425" spcFirstLastPara="1" rIns="91425" wrap="square" tIns="91425">
            <a:normAutofit fontScale="25000"/>
          </a:bodyPr>
          <a:lstStyle/>
          <a:p>
            <a:pPr indent="0" lvl="0" marL="457200" marR="25400" rtl="0" algn="l">
              <a:lnSpc>
                <a:spcPct val="156250"/>
              </a:lnSpc>
              <a:spcBef>
                <a:spcPts val="1500"/>
              </a:spcBef>
              <a:spcAft>
                <a:spcPts val="0"/>
              </a:spcAft>
              <a:buNone/>
            </a:pPr>
            <a:r>
              <a:t/>
            </a:r>
            <a:endParaRPr b="1" sz="3378">
              <a:solidFill>
                <a:srgbClr val="000000"/>
              </a:solidFill>
              <a:highlight>
                <a:srgbClr val="FFFFFF"/>
              </a:highlight>
              <a:latin typeface="Roboto"/>
              <a:ea typeface="Roboto"/>
              <a:cs typeface="Roboto"/>
              <a:sym typeface="Roboto"/>
            </a:endParaRPr>
          </a:p>
          <a:p>
            <a:pPr indent="-327847" lvl="0" marL="457200" marR="25400" rtl="0" algn="l">
              <a:lnSpc>
                <a:spcPct val="156250"/>
              </a:lnSpc>
              <a:spcBef>
                <a:spcPts val="1500"/>
              </a:spcBef>
              <a:spcAft>
                <a:spcPts val="0"/>
              </a:spcAft>
              <a:buClr>
                <a:srgbClr val="000000"/>
              </a:buClr>
              <a:buSzPct val="100000"/>
              <a:buFont typeface="Roboto"/>
              <a:buChar char="●"/>
            </a:pPr>
            <a:r>
              <a:rPr b="1" lang="en-GB" sz="6251">
                <a:solidFill>
                  <a:srgbClr val="000000"/>
                </a:solidFill>
                <a:highlight>
                  <a:srgbClr val="FFFFFF"/>
                </a:highlight>
                <a:latin typeface="Roboto"/>
                <a:ea typeface="Roboto"/>
                <a:cs typeface="Roboto"/>
                <a:sym typeface="Roboto"/>
              </a:rPr>
              <a:t>TCL</a:t>
            </a:r>
            <a:r>
              <a:rPr b="1" lang="en-GB" sz="6251">
                <a:solidFill>
                  <a:srgbClr val="000000"/>
                </a:solidFill>
                <a:highlight>
                  <a:srgbClr val="FFFFFF"/>
                </a:highlight>
                <a:latin typeface="Roboto"/>
                <a:ea typeface="Roboto"/>
                <a:cs typeface="Roboto"/>
                <a:sym typeface="Roboto"/>
              </a:rPr>
              <a:t> manages transactions within the database.</a:t>
            </a:r>
            <a:endParaRPr b="1" sz="6251">
              <a:solidFill>
                <a:srgbClr val="131417"/>
              </a:solidFill>
              <a:highlight>
                <a:schemeClr val="dk1"/>
              </a:highlight>
              <a:latin typeface="Arial"/>
              <a:ea typeface="Arial"/>
              <a:cs typeface="Arial"/>
              <a:sym typeface="Arial"/>
            </a:endParaRPr>
          </a:p>
          <a:p>
            <a:pPr indent="-327847" lvl="0" marL="457200" marR="25400" rtl="0" algn="l">
              <a:lnSpc>
                <a:spcPct val="156250"/>
              </a:lnSpc>
              <a:spcBef>
                <a:spcPts val="0"/>
              </a:spcBef>
              <a:spcAft>
                <a:spcPts val="0"/>
              </a:spcAft>
              <a:buClr>
                <a:srgbClr val="131417"/>
              </a:buClr>
              <a:buSzPct val="100000"/>
              <a:buFont typeface="Arial"/>
              <a:buChar char="●"/>
            </a:pPr>
            <a:r>
              <a:rPr b="1" lang="en-GB" sz="6251">
                <a:solidFill>
                  <a:srgbClr val="131417"/>
                </a:solidFill>
                <a:highlight>
                  <a:schemeClr val="dk1"/>
                </a:highlight>
                <a:latin typeface="Arial"/>
                <a:ea typeface="Arial"/>
                <a:cs typeface="Arial"/>
                <a:sym typeface="Arial"/>
              </a:rPr>
              <a:t>SOME OF THE TCL COMMANDS ARE:</a:t>
            </a:r>
            <a:endParaRPr b="1" sz="6251">
              <a:solidFill>
                <a:srgbClr val="131417"/>
              </a:solidFill>
              <a:highlight>
                <a:schemeClr val="dk1"/>
              </a:highlight>
              <a:latin typeface="Arial"/>
              <a:ea typeface="Arial"/>
              <a:cs typeface="Arial"/>
              <a:sym typeface="Arial"/>
            </a:endParaRPr>
          </a:p>
          <a:p>
            <a:pPr indent="-327847" lvl="0" marL="457200" marR="25400" rtl="0" algn="l">
              <a:lnSpc>
                <a:spcPct val="156250"/>
              </a:lnSpc>
              <a:spcBef>
                <a:spcPts val="0"/>
              </a:spcBef>
              <a:spcAft>
                <a:spcPts val="0"/>
              </a:spcAft>
              <a:buClr>
                <a:srgbClr val="131417"/>
              </a:buClr>
              <a:buSzPct val="100000"/>
              <a:buFont typeface="Arial"/>
              <a:buChar char="●"/>
            </a:pPr>
            <a:r>
              <a:rPr b="1" lang="en-GB" sz="6251">
                <a:solidFill>
                  <a:srgbClr val="131417"/>
                </a:solidFill>
                <a:highlight>
                  <a:schemeClr val="dk1"/>
                </a:highlight>
                <a:latin typeface="Arial"/>
                <a:ea typeface="Arial"/>
                <a:cs typeface="Arial"/>
                <a:sym typeface="Arial"/>
              </a:rPr>
              <a:t>1)SAVEPOINT - The changes done till savpoint will be unchanged and all the transactions after savepoint will be rolled back.</a:t>
            </a:r>
            <a:endParaRPr b="1" sz="6251">
              <a:solidFill>
                <a:srgbClr val="131417"/>
              </a:solidFill>
              <a:highlight>
                <a:schemeClr val="dk1"/>
              </a:highlight>
              <a:latin typeface="Arial"/>
              <a:ea typeface="Arial"/>
              <a:cs typeface="Arial"/>
              <a:sym typeface="Arial"/>
            </a:endParaRPr>
          </a:p>
          <a:p>
            <a:pPr indent="-327847" lvl="0" marL="457200" marR="25400" rtl="0" algn="l">
              <a:lnSpc>
                <a:spcPct val="156250"/>
              </a:lnSpc>
              <a:spcBef>
                <a:spcPts val="0"/>
              </a:spcBef>
              <a:spcAft>
                <a:spcPts val="0"/>
              </a:spcAft>
              <a:buClr>
                <a:srgbClr val="131417"/>
              </a:buClr>
              <a:buSzPct val="100000"/>
              <a:buFont typeface="Arial"/>
              <a:buChar char="●"/>
            </a:pPr>
            <a:r>
              <a:rPr b="1" lang="en-GB" sz="6251">
                <a:solidFill>
                  <a:srgbClr val="131417"/>
                </a:solidFill>
                <a:highlight>
                  <a:schemeClr val="dk1"/>
                </a:highlight>
                <a:latin typeface="Arial"/>
                <a:ea typeface="Arial"/>
                <a:cs typeface="Arial"/>
                <a:sym typeface="Arial"/>
              </a:rPr>
              <a:t>2)ROLLBACK - It is used to restore the database to that state which was last committed.</a:t>
            </a:r>
            <a:endParaRPr b="1" sz="6251">
              <a:solidFill>
                <a:srgbClr val="131417"/>
              </a:solidFill>
              <a:highlight>
                <a:schemeClr val="dk1"/>
              </a:highlight>
              <a:latin typeface="Arial"/>
              <a:ea typeface="Arial"/>
              <a:cs typeface="Arial"/>
              <a:sym typeface="Arial"/>
            </a:endParaRPr>
          </a:p>
          <a:p>
            <a:pPr indent="-327847" lvl="0" marL="457200" marR="25400" rtl="0" algn="l">
              <a:lnSpc>
                <a:spcPct val="156250"/>
              </a:lnSpc>
              <a:spcBef>
                <a:spcPts val="0"/>
              </a:spcBef>
              <a:spcAft>
                <a:spcPts val="0"/>
              </a:spcAft>
              <a:buClr>
                <a:srgbClr val="131417"/>
              </a:buClr>
              <a:buSzPct val="100000"/>
              <a:buFont typeface="Arial"/>
              <a:buChar char="●"/>
            </a:pPr>
            <a:r>
              <a:rPr b="1" lang="en-GB" sz="6251">
                <a:solidFill>
                  <a:srgbClr val="131417"/>
                </a:solidFill>
                <a:highlight>
                  <a:schemeClr val="dk1"/>
                </a:highlight>
                <a:latin typeface="Arial"/>
                <a:ea typeface="Arial"/>
                <a:cs typeface="Arial"/>
                <a:sym typeface="Arial"/>
              </a:rPr>
              <a:t>3) COMMIT-</a:t>
            </a:r>
            <a:r>
              <a:rPr lang="en-GB" sz="6251">
                <a:solidFill>
                  <a:srgbClr val="000000"/>
                </a:solidFill>
                <a:highlight>
                  <a:srgbClr val="FFFFFF"/>
                </a:highlight>
                <a:latin typeface="Arial"/>
                <a:ea typeface="Arial"/>
                <a:cs typeface="Arial"/>
                <a:sym typeface="Arial"/>
              </a:rPr>
              <a:t>I</a:t>
            </a:r>
            <a:r>
              <a:rPr b="1" lang="en-GB" sz="6251">
                <a:solidFill>
                  <a:srgbClr val="000000"/>
                </a:solidFill>
                <a:highlight>
                  <a:srgbClr val="FFFFFF"/>
                </a:highlight>
                <a:latin typeface="Arial"/>
                <a:ea typeface="Arial"/>
                <a:cs typeface="Arial"/>
                <a:sym typeface="Arial"/>
              </a:rPr>
              <a:t>t is used to save the transactions in the database.</a:t>
            </a:r>
            <a:endParaRPr b="1" sz="6251">
              <a:solidFill>
                <a:srgbClr val="000000"/>
              </a:solidFill>
              <a:highlight>
                <a:srgbClr val="FFFFFF"/>
              </a:highlight>
              <a:latin typeface="Arial"/>
              <a:ea typeface="Arial"/>
              <a:cs typeface="Arial"/>
              <a:sym typeface="Arial"/>
            </a:endParaRPr>
          </a:p>
          <a:p>
            <a:pPr indent="0" lvl="0" marL="0" marR="25400" rtl="0" algn="l">
              <a:lnSpc>
                <a:spcPct val="156250"/>
              </a:lnSpc>
              <a:spcBef>
                <a:spcPts val="1500"/>
              </a:spcBef>
              <a:spcAft>
                <a:spcPts val="0"/>
              </a:spcAft>
              <a:buNone/>
            </a:pPr>
            <a:r>
              <a:t/>
            </a:r>
            <a:endParaRPr b="1" sz="5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
        <p:nvSpPr>
          <p:cNvPr id="584" name="Google Shape;584;p72"/>
          <p:cNvSpPr txBox="1"/>
          <p:nvPr>
            <p:ph type="title"/>
          </p:nvPr>
        </p:nvSpPr>
        <p:spPr>
          <a:xfrm>
            <a:off x="124625" y="358325"/>
            <a:ext cx="88368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28947"/>
              <a:buNone/>
            </a:pPr>
            <a:r>
              <a:rPr b="1" i="1" lang="en-GB" sz="3420" u="sng">
                <a:solidFill>
                  <a:srgbClr val="990000"/>
                </a:solidFill>
                <a:highlight>
                  <a:schemeClr val="dk1"/>
                </a:highlight>
              </a:rPr>
              <a:t>TCL(TRANSACTION CONTROL LANGUAGE)</a:t>
            </a:r>
            <a:endParaRPr b="1" i="1" sz="3420" u="sng">
              <a:solidFill>
                <a:srgbClr val="990000"/>
              </a:solidFill>
              <a:highlight>
                <a:schemeClr val="dk1"/>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idx="1" type="body"/>
          </p:nvPr>
        </p:nvSpPr>
        <p:spPr>
          <a:xfrm>
            <a:off x="212325" y="1108625"/>
            <a:ext cx="8685300" cy="4035000"/>
          </a:xfrm>
          <a:prstGeom prst="rect">
            <a:avLst/>
          </a:prstGeom>
        </p:spPr>
        <p:txBody>
          <a:bodyPr anchorCtr="0" anchor="t" bIns="91425" lIns="91425" spcFirstLastPara="1" rIns="91425" wrap="square" tIns="91425">
            <a:normAutofit/>
          </a:bodyPr>
          <a:lstStyle/>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0" rtl="0" algn="l">
              <a:lnSpc>
                <a:spcPct val="115000"/>
              </a:lnSpc>
              <a:spcBef>
                <a:spcPts val="1200"/>
              </a:spcBef>
              <a:spcAft>
                <a:spcPts val="0"/>
              </a:spcAft>
              <a:buNone/>
            </a:pPr>
            <a:r>
              <a:t/>
            </a:r>
            <a:endParaRPr b="1" sz="2850">
              <a:solidFill>
                <a:srgbClr val="000000"/>
              </a:solidFill>
              <a:highlight>
                <a:srgbClr val="FFFFFF"/>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
        <p:nvSpPr>
          <p:cNvPr id="590" name="Google Shape;590;p73"/>
          <p:cNvSpPr txBox="1"/>
          <p:nvPr>
            <p:ph type="title"/>
          </p:nvPr>
        </p:nvSpPr>
        <p:spPr>
          <a:xfrm>
            <a:off x="124625" y="358325"/>
            <a:ext cx="88368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i="1" lang="en-GB" sz="3420" u="sng">
                <a:solidFill>
                  <a:srgbClr val="990000"/>
                </a:solidFill>
                <a:highlight>
                  <a:schemeClr val="dk1"/>
                </a:highlight>
              </a:rPr>
              <a:t>SAVPOINT AND ROLLBACK</a:t>
            </a:r>
            <a:endParaRPr b="1" i="1" sz="3420" u="sng">
              <a:solidFill>
                <a:srgbClr val="990000"/>
              </a:solidFill>
              <a:highlight>
                <a:schemeClr val="dk1"/>
              </a:highlight>
            </a:endParaRPr>
          </a:p>
        </p:txBody>
      </p:sp>
      <p:pic>
        <p:nvPicPr>
          <p:cNvPr id="591" name="Google Shape;591;p73"/>
          <p:cNvPicPr preferRelativeResize="0"/>
          <p:nvPr/>
        </p:nvPicPr>
        <p:blipFill>
          <a:blip r:embed="rId3">
            <a:alphaModFix/>
          </a:blip>
          <a:stretch>
            <a:fillRect/>
          </a:stretch>
        </p:blipFill>
        <p:spPr>
          <a:xfrm>
            <a:off x="320975" y="1210563"/>
            <a:ext cx="8353425" cy="340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4"/>
          <p:cNvSpPr txBox="1"/>
          <p:nvPr>
            <p:ph idx="1" type="body"/>
          </p:nvPr>
        </p:nvSpPr>
        <p:spPr>
          <a:xfrm>
            <a:off x="212325" y="1108625"/>
            <a:ext cx="8685300" cy="4035000"/>
          </a:xfrm>
          <a:prstGeom prst="rect">
            <a:avLst/>
          </a:prstGeom>
        </p:spPr>
        <p:txBody>
          <a:bodyPr anchorCtr="0" anchor="t" bIns="91425" lIns="91425" spcFirstLastPara="1" rIns="91425" wrap="square" tIns="91425">
            <a:normAutofit/>
          </a:bodyPr>
          <a:lstStyle/>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0" rtl="0" algn="l">
              <a:lnSpc>
                <a:spcPct val="115000"/>
              </a:lnSpc>
              <a:spcBef>
                <a:spcPts val="1200"/>
              </a:spcBef>
              <a:spcAft>
                <a:spcPts val="0"/>
              </a:spcAft>
              <a:buNone/>
            </a:pPr>
            <a:r>
              <a:t/>
            </a:r>
            <a:endParaRPr b="1" sz="2850">
              <a:solidFill>
                <a:srgbClr val="000000"/>
              </a:solidFill>
              <a:highlight>
                <a:srgbClr val="FFFFFF"/>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id="597" name="Google Shape;597;p74"/>
          <p:cNvPicPr preferRelativeResize="0"/>
          <p:nvPr/>
        </p:nvPicPr>
        <p:blipFill>
          <a:blip r:embed="rId3">
            <a:alphaModFix/>
          </a:blip>
          <a:stretch>
            <a:fillRect/>
          </a:stretch>
        </p:blipFill>
        <p:spPr>
          <a:xfrm>
            <a:off x="212325" y="250300"/>
            <a:ext cx="8953051" cy="4745925"/>
          </a:xfrm>
          <a:prstGeom prst="rect">
            <a:avLst/>
          </a:prstGeom>
          <a:noFill/>
          <a:ln>
            <a:noFill/>
          </a:ln>
        </p:spPr>
      </p:pic>
      <p:cxnSp>
        <p:nvCxnSpPr>
          <p:cNvPr id="598" name="Google Shape;598;p74"/>
          <p:cNvCxnSpPr/>
          <p:nvPr/>
        </p:nvCxnSpPr>
        <p:spPr>
          <a:xfrm flipH="1" rot="10800000">
            <a:off x="2311175" y="2299725"/>
            <a:ext cx="2447100" cy="453300"/>
          </a:xfrm>
          <a:prstGeom prst="straightConnector1">
            <a:avLst/>
          </a:prstGeom>
          <a:noFill/>
          <a:ln cap="flat" cmpd="sng" w="9525">
            <a:solidFill>
              <a:srgbClr val="FFFF00"/>
            </a:solidFill>
            <a:prstDash val="solid"/>
            <a:round/>
            <a:headEnd len="med" w="med" type="none"/>
            <a:tailEnd len="med" w="med" type="none"/>
          </a:ln>
        </p:spPr>
      </p:cxnSp>
      <p:sp>
        <p:nvSpPr>
          <p:cNvPr id="599" name="Google Shape;599;p74"/>
          <p:cNvSpPr txBox="1"/>
          <p:nvPr/>
        </p:nvSpPr>
        <p:spPr>
          <a:xfrm>
            <a:off x="4701650" y="2050600"/>
            <a:ext cx="4395900" cy="400200"/>
          </a:xfrm>
          <a:prstGeom prst="rect">
            <a:avLst/>
          </a:prstGeom>
          <a:solidFill>
            <a:srgbClr val="FFFF00"/>
          </a:solid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Rolling back to the savepoint.</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idx="2" type="body"/>
          </p:nvPr>
        </p:nvSpPr>
        <p:spPr>
          <a:xfrm>
            <a:off x="707100" y="811125"/>
            <a:ext cx="7540200" cy="390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600">
                <a:latin typeface="Arial"/>
                <a:ea typeface="Arial"/>
                <a:cs typeface="Arial"/>
                <a:sym typeface="Arial"/>
              </a:rPr>
              <a:t>2.</a:t>
            </a:r>
            <a:r>
              <a:rPr lang="en-GB" sz="1600"/>
              <a:t> </a:t>
            </a:r>
            <a:r>
              <a:rPr b="1" lang="en-GB" sz="1700">
                <a:solidFill>
                  <a:srgbClr val="000000"/>
                </a:solidFill>
                <a:latin typeface="Arial"/>
                <a:ea typeface="Arial"/>
                <a:cs typeface="Arial"/>
                <a:sym typeface="Arial"/>
              </a:rPr>
              <a:t>To create new table in a database</a:t>
            </a:r>
            <a:endParaRPr b="1" sz="2100">
              <a:latin typeface="Arial"/>
              <a:ea typeface="Arial"/>
              <a:cs typeface="Arial"/>
              <a:sym typeface="Arial"/>
            </a:endParaRPr>
          </a:p>
        </p:txBody>
      </p:sp>
      <p:pic>
        <p:nvPicPr>
          <p:cNvPr id="301" name="Google Shape;301;p30"/>
          <p:cNvPicPr preferRelativeResize="0"/>
          <p:nvPr/>
        </p:nvPicPr>
        <p:blipFill>
          <a:blip r:embed="rId3">
            <a:alphaModFix/>
          </a:blip>
          <a:stretch>
            <a:fillRect/>
          </a:stretch>
        </p:blipFill>
        <p:spPr>
          <a:xfrm>
            <a:off x="1852749" y="1401074"/>
            <a:ext cx="5161900" cy="3135575"/>
          </a:xfrm>
          <a:prstGeom prst="rect">
            <a:avLst/>
          </a:prstGeom>
          <a:noFill/>
          <a:ln>
            <a:noFill/>
          </a:ln>
        </p:spPr>
      </p:pic>
      <p:sp>
        <p:nvSpPr>
          <p:cNvPr id="302" name="Google Shape;302;p30"/>
          <p:cNvSpPr txBox="1"/>
          <p:nvPr/>
        </p:nvSpPr>
        <p:spPr>
          <a:xfrm>
            <a:off x="8445375" y="274610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03" name="Google Shape;303;p30"/>
          <p:cNvPicPr preferRelativeResize="0"/>
          <p:nvPr/>
        </p:nvPicPr>
        <p:blipFill>
          <a:blip r:embed="rId4">
            <a:alphaModFix/>
          </a:blip>
          <a:stretch>
            <a:fillRect/>
          </a:stretch>
        </p:blipFill>
        <p:spPr>
          <a:xfrm>
            <a:off x="5078400" y="2333625"/>
            <a:ext cx="1772350" cy="476250"/>
          </a:xfrm>
          <a:prstGeom prst="rect">
            <a:avLst/>
          </a:prstGeom>
          <a:noFill/>
          <a:ln>
            <a:noFill/>
          </a:ln>
        </p:spPr>
      </p:pic>
      <p:pic>
        <p:nvPicPr>
          <p:cNvPr id="304" name="Google Shape;304;p30"/>
          <p:cNvPicPr preferRelativeResize="0"/>
          <p:nvPr/>
        </p:nvPicPr>
        <p:blipFill rotWithShape="1">
          <a:blip r:embed="rId5">
            <a:alphaModFix/>
          </a:blip>
          <a:srcRect b="0" l="44275" r="26192" t="0"/>
          <a:stretch/>
        </p:blipFill>
        <p:spPr>
          <a:xfrm>
            <a:off x="4925999" y="2318575"/>
            <a:ext cx="239250" cy="506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5"/>
          <p:cNvSpPr txBox="1"/>
          <p:nvPr>
            <p:ph idx="1" type="body"/>
          </p:nvPr>
        </p:nvSpPr>
        <p:spPr>
          <a:xfrm>
            <a:off x="274800" y="402550"/>
            <a:ext cx="8685300" cy="4035000"/>
          </a:xfrm>
          <a:prstGeom prst="rect">
            <a:avLst/>
          </a:prstGeom>
        </p:spPr>
        <p:txBody>
          <a:bodyPr anchorCtr="0" anchor="t" bIns="91425" lIns="91425" spcFirstLastPara="1" rIns="91425" wrap="square" tIns="91425">
            <a:normAutofit/>
          </a:bodyPr>
          <a:lstStyle/>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2731">
              <a:solidFill>
                <a:srgbClr val="131417"/>
              </a:solidFill>
              <a:highlight>
                <a:schemeClr val="dk1"/>
              </a:highlight>
              <a:latin typeface="Arial"/>
              <a:ea typeface="Arial"/>
              <a:cs typeface="Arial"/>
              <a:sym typeface="Arial"/>
            </a:endParaRPr>
          </a:p>
          <a:p>
            <a:pPr indent="0" lvl="0" marL="0" rtl="0" algn="l">
              <a:lnSpc>
                <a:spcPct val="115000"/>
              </a:lnSpc>
              <a:spcBef>
                <a:spcPts val="1200"/>
              </a:spcBef>
              <a:spcAft>
                <a:spcPts val="0"/>
              </a:spcAft>
              <a:buNone/>
            </a:pPr>
            <a:r>
              <a:t/>
            </a:r>
            <a:endParaRPr b="1" sz="2850">
              <a:solidFill>
                <a:srgbClr val="000000"/>
              </a:solidFill>
              <a:highlight>
                <a:srgbClr val="FFFFFF"/>
              </a:highlight>
              <a:latin typeface="Arial"/>
              <a:ea typeface="Arial"/>
              <a:cs typeface="Arial"/>
              <a:sym typeface="Arial"/>
            </a:endParaRPr>
          </a:p>
          <a:p>
            <a:pPr indent="0" lvl="0" marL="457200" marR="25400" rtl="0" algn="l">
              <a:lnSpc>
                <a:spcPct val="156250"/>
              </a:lnSpc>
              <a:spcBef>
                <a:spcPts val="1500"/>
              </a:spcBef>
              <a:spcAft>
                <a:spcPts val="0"/>
              </a:spcAft>
              <a:buNone/>
            </a:pPr>
            <a:r>
              <a:t/>
            </a:r>
            <a:endParaRPr b="1" sz="14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cxnSp>
        <p:nvCxnSpPr>
          <p:cNvPr id="605" name="Google Shape;605;p75"/>
          <p:cNvCxnSpPr/>
          <p:nvPr/>
        </p:nvCxnSpPr>
        <p:spPr>
          <a:xfrm flipH="1" rot="10800000">
            <a:off x="2311175" y="2299725"/>
            <a:ext cx="2447100" cy="453300"/>
          </a:xfrm>
          <a:prstGeom prst="straightConnector1">
            <a:avLst/>
          </a:prstGeom>
          <a:noFill/>
          <a:ln cap="flat" cmpd="sng" w="9525">
            <a:solidFill>
              <a:srgbClr val="FFFF00"/>
            </a:solidFill>
            <a:prstDash val="solid"/>
            <a:round/>
            <a:headEnd len="med" w="med" type="none"/>
            <a:tailEnd len="med" w="med" type="none"/>
          </a:ln>
        </p:spPr>
      </p:cxnSp>
      <p:pic>
        <p:nvPicPr>
          <p:cNvPr id="606" name="Google Shape;606;p75"/>
          <p:cNvPicPr preferRelativeResize="0"/>
          <p:nvPr/>
        </p:nvPicPr>
        <p:blipFill>
          <a:blip r:embed="rId3">
            <a:alphaModFix/>
          </a:blip>
          <a:stretch>
            <a:fillRect/>
          </a:stretch>
        </p:blipFill>
        <p:spPr>
          <a:xfrm>
            <a:off x="229350" y="235950"/>
            <a:ext cx="8685300" cy="4678776"/>
          </a:xfrm>
          <a:prstGeom prst="rect">
            <a:avLst/>
          </a:prstGeom>
          <a:noFill/>
          <a:ln>
            <a:noFill/>
          </a:ln>
        </p:spPr>
      </p:pic>
      <p:sp>
        <p:nvSpPr>
          <p:cNvPr id="607" name="Google Shape;607;p75"/>
          <p:cNvSpPr txBox="1"/>
          <p:nvPr/>
        </p:nvSpPr>
        <p:spPr>
          <a:xfrm>
            <a:off x="4588375" y="1925975"/>
            <a:ext cx="6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608" name="Google Shape;608;p75"/>
          <p:cNvCxnSpPr/>
          <p:nvPr/>
        </p:nvCxnSpPr>
        <p:spPr>
          <a:xfrm>
            <a:off x="1393500" y="3081575"/>
            <a:ext cx="3013500" cy="362400"/>
          </a:xfrm>
          <a:prstGeom prst="straightConnector1">
            <a:avLst/>
          </a:prstGeom>
          <a:noFill/>
          <a:ln cap="flat" cmpd="sng" w="9525">
            <a:solidFill>
              <a:srgbClr val="FFFF00"/>
            </a:solidFill>
            <a:prstDash val="solid"/>
            <a:round/>
            <a:headEnd len="med" w="med" type="none"/>
            <a:tailEnd len="med" w="med" type="none"/>
          </a:ln>
        </p:spPr>
      </p:cxnSp>
      <p:sp>
        <p:nvSpPr>
          <p:cNvPr id="609" name="Google Shape;609;p75"/>
          <p:cNvSpPr txBox="1"/>
          <p:nvPr/>
        </p:nvSpPr>
        <p:spPr>
          <a:xfrm>
            <a:off x="3882300" y="1731525"/>
            <a:ext cx="4815000" cy="615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Committing</a:t>
            </a:r>
            <a:r>
              <a:rPr lang="en-GB">
                <a:latin typeface="Calibri"/>
                <a:ea typeface="Calibri"/>
                <a:cs typeface="Calibri"/>
                <a:sym typeface="Calibri"/>
              </a:rPr>
              <a:t> to database so now changes are permanently made to database;</a:t>
            </a:r>
            <a:endParaRPr>
              <a:latin typeface="Calibri"/>
              <a:ea typeface="Calibri"/>
              <a:cs typeface="Calibri"/>
              <a:sym typeface="Calibri"/>
            </a:endParaRPr>
          </a:p>
        </p:txBody>
      </p:sp>
      <p:pic>
        <p:nvPicPr>
          <p:cNvPr id="610" name="Google Shape;610;p75"/>
          <p:cNvPicPr preferRelativeResize="0"/>
          <p:nvPr/>
        </p:nvPicPr>
        <p:blipFill>
          <a:blip r:embed="rId4">
            <a:alphaModFix/>
          </a:blip>
          <a:stretch>
            <a:fillRect/>
          </a:stretch>
        </p:blipFill>
        <p:spPr>
          <a:xfrm>
            <a:off x="229350" y="759600"/>
            <a:ext cx="3120950" cy="1277750"/>
          </a:xfrm>
          <a:prstGeom prst="rect">
            <a:avLst/>
          </a:prstGeom>
          <a:noFill/>
          <a:ln>
            <a:noFill/>
          </a:ln>
        </p:spPr>
      </p:pic>
      <p:sp>
        <p:nvSpPr>
          <p:cNvPr id="611" name="Google Shape;611;p75"/>
          <p:cNvSpPr txBox="1"/>
          <p:nvPr/>
        </p:nvSpPr>
        <p:spPr>
          <a:xfrm>
            <a:off x="4407000" y="3269750"/>
            <a:ext cx="4553100" cy="400200"/>
          </a:xfrm>
          <a:prstGeom prst="rect">
            <a:avLst/>
          </a:prstGeom>
          <a:solidFill>
            <a:srgbClr val="FFFF00"/>
          </a:solid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Rollback rolls back to the last made commit to the </a:t>
            </a:r>
            <a:r>
              <a:rPr lang="en-GB">
                <a:latin typeface="Calibri"/>
                <a:ea typeface="Calibri"/>
                <a:cs typeface="Calibri"/>
                <a:sym typeface="Calibri"/>
              </a:rPr>
              <a:t>database</a:t>
            </a:r>
            <a:r>
              <a:rPr lang="en-GB">
                <a:latin typeface="Calibri"/>
                <a:ea typeface="Calibri"/>
                <a:cs typeface="Calibri"/>
                <a:sym typeface="Calibri"/>
              </a:rPr>
              <a:t>.</a:t>
            </a:r>
            <a:endParaRPr>
              <a:latin typeface="Calibri"/>
              <a:ea typeface="Calibri"/>
              <a:cs typeface="Calibri"/>
              <a:sym typeface="Calibri"/>
            </a:endParaRPr>
          </a:p>
        </p:txBody>
      </p:sp>
      <p:cxnSp>
        <p:nvCxnSpPr>
          <p:cNvPr id="612" name="Google Shape;612;p75"/>
          <p:cNvCxnSpPr/>
          <p:nvPr/>
        </p:nvCxnSpPr>
        <p:spPr>
          <a:xfrm flipH="1" rot="10800000">
            <a:off x="1087600" y="1926075"/>
            <a:ext cx="3172200" cy="226500"/>
          </a:xfrm>
          <a:prstGeom prst="straightConnector1">
            <a:avLst/>
          </a:prstGeom>
          <a:noFill/>
          <a:ln cap="flat" cmpd="sng" w="9525">
            <a:solidFill>
              <a:srgbClr val="FFFF00"/>
            </a:solidFill>
            <a:prstDash val="solid"/>
            <a:round/>
            <a:headEnd len="med" w="med" type="none"/>
            <a:tailEnd len="med" w="med" type="none"/>
          </a:ln>
        </p:spPr>
      </p:cxnSp>
      <p:pic>
        <p:nvPicPr>
          <p:cNvPr id="613" name="Google Shape;613;p75"/>
          <p:cNvPicPr preferRelativeResize="0"/>
          <p:nvPr/>
        </p:nvPicPr>
        <p:blipFill>
          <a:blip r:embed="rId4">
            <a:alphaModFix/>
          </a:blip>
          <a:stretch>
            <a:fillRect/>
          </a:stretch>
        </p:blipFill>
        <p:spPr>
          <a:xfrm>
            <a:off x="229350" y="3506000"/>
            <a:ext cx="3120950" cy="1277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6"/>
          <p:cNvSpPr txBox="1"/>
          <p:nvPr>
            <p:ph type="title"/>
          </p:nvPr>
        </p:nvSpPr>
        <p:spPr>
          <a:xfrm>
            <a:off x="449475" y="198125"/>
            <a:ext cx="7018500" cy="65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1730"/>
              <a:buNone/>
            </a:pPr>
            <a:r>
              <a:rPr b="1" i="1" lang="en-GB" sz="3120" u="sng">
                <a:solidFill>
                  <a:srgbClr val="990000"/>
                </a:solidFill>
                <a:highlight>
                  <a:schemeClr val="dk1"/>
                </a:highlight>
              </a:rPr>
              <a:t>DATA CONSTRAINTS</a:t>
            </a:r>
            <a:endParaRPr b="1" i="1" sz="3120" u="sng">
              <a:solidFill>
                <a:srgbClr val="990000"/>
              </a:solidFill>
              <a:highlight>
                <a:schemeClr val="dk1"/>
              </a:highlight>
            </a:endParaRPr>
          </a:p>
          <a:p>
            <a:pPr indent="0" lvl="0" marL="0" rtl="0" algn="l">
              <a:lnSpc>
                <a:spcPct val="115000"/>
              </a:lnSpc>
              <a:spcBef>
                <a:spcPts val="0"/>
              </a:spcBef>
              <a:spcAft>
                <a:spcPts val="1200"/>
              </a:spcAft>
              <a:buNone/>
            </a:pPr>
            <a:r>
              <a:t/>
            </a:r>
            <a:endParaRPr sz="2120">
              <a:solidFill>
                <a:srgbClr val="990000"/>
              </a:solidFill>
              <a:highlight>
                <a:schemeClr val="dk1"/>
              </a:highlight>
            </a:endParaRPr>
          </a:p>
        </p:txBody>
      </p:sp>
      <p:sp>
        <p:nvSpPr>
          <p:cNvPr id="619" name="Google Shape;619;p76"/>
          <p:cNvSpPr txBox="1"/>
          <p:nvPr>
            <p:ph idx="1" type="body"/>
          </p:nvPr>
        </p:nvSpPr>
        <p:spPr>
          <a:xfrm>
            <a:off x="396775" y="771525"/>
            <a:ext cx="8468700" cy="407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990"/>
              <a:buFont typeface="Arial"/>
              <a:buNone/>
            </a:pPr>
            <a:r>
              <a:t/>
            </a:r>
            <a:endParaRPr sz="2431" u="sng">
              <a:solidFill>
                <a:srgbClr val="38761D"/>
              </a:solidFill>
              <a:highlight>
                <a:schemeClr val="dk1"/>
              </a:highlight>
              <a:latin typeface="Nunito"/>
              <a:ea typeface="Nunito"/>
              <a:cs typeface="Nunito"/>
              <a:sym typeface="Nunito"/>
            </a:endParaRPr>
          </a:p>
          <a:p>
            <a:pPr indent="0" lvl="0" marL="0" rtl="0" algn="l">
              <a:spcBef>
                <a:spcPts val="0"/>
              </a:spcBef>
              <a:spcAft>
                <a:spcPts val="0"/>
              </a:spcAft>
              <a:buNone/>
            </a:pPr>
            <a:r>
              <a:rPr b="1" lang="en-GB" sz="1600">
                <a:solidFill>
                  <a:srgbClr val="131417"/>
                </a:solidFill>
                <a:latin typeface="Comfortaa"/>
                <a:ea typeface="Comfortaa"/>
                <a:cs typeface="Comfortaa"/>
                <a:sym typeface="Comfortaa"/>
              </a:rPr>
              <a:t>Constraints are the rules enforced on the data columns of a table. These are used to limit the type of data that can go into a table. This ensures the accuracy and reliability of the data in the database.</a:t>
            </a:r>
            <a:endParaRPr b="1" sz="1600">
              <a:solidFill>
                <a:srgbClr val="131417"/>
              </a:solidFill>
              <a:latin typeface="Comfortaa"/>
              <a:ea typeface="Comfortaa"/>
              <a:cs typeface="Comfortaa"/>
              <a:sym typeface="Comfortaa"/>
            </a:endParaRPr>
          </a:p>
          <a:p>
            <a:pPr indent="0" lvl="0" marL="25400" marR="25400" rtl="0" algn="just">
              <a:spcBef>
                <a:spcPts val="1200"/>
              </a:spcBef>
              <a:spcAft>
                <a:spcPts val="0"/>
              </a:spcAft>
              <a:buNone/>
            </a:pPr>
            <a:r>
              <a:rPr b="1" lang="en-GB" sz="1600">
                <a:solidFill>
                  <a:srgbClr val="131417"/>
                </a:solidFill>
                <a:latin typeface="Comfortaa"/>
                <a:ea typeface="Comfortaa"/>
                <a:cs typeface="Comfortaa"/>
                <a:sym typeface="Comfortaa"/>
              </a:rPr>
              <a:t>Constraints could be either on a column level or a table level. The column level constraints are applied only to one column, whereas the table level constraints are applied to the one or more columns in a table.</a:t>
            </a:r>
            <a:endParaRPr b="1" sz="1600">
              <a:solidFill>
                <a:srgbClr val="131417"/>
              </a:solidFill>
              <a:latin typeface="Comfortaa"/>
              <a:ea typeface="Comfortaa"/>
              <a:cs typeface="Comfortaa"/>
              <a:sym typeface="Comfortaa"/>
            </a:endParaRPr>
          </a:p>
          <a:p>
            <a:pPr indent="0" lvl="0" marL="25400" marR="25400" rtl="0" algn="just">
              <a:spcBef>
                <a:spcPts val="700"/>
              </a:spcBef>
              <a:spcAft>
                <a:spcPts val="0"/>
              </a:spcAft>
              <a:buNone/>
            </a:pPr>
            <a:r>
              <a:t/>
            </a:r>
            <a:endParaRPr b="1" sz="1600">
              <a:solidFill>
                <a:srgbClr val="131417"/>
              </a:solidFill>
              <a:latin typeface="Comfortaa"/>
              <a:ea typeface="Comfortaa"/>
              <a:cs typeface="Comfortaa"/>
              <a:sym typeface="Comfortaa"/>
            </a:endParaRPr>
          </a:p>
          <a:p>
            <a:pPr indent="0" lvl="0" marL="0" rtl="0" algn="l">
              <a:spcBef>
                <a:spcPts val="700"/>
              </a:spcBef>
              <a:spcAft>
                <a:spcPts val="0"/>
              </a:spcAft>
              <a:buNone/>
            </a:pPr>
            <a:r>
              <a:rPr b="1" lang="en-GB" sz="1600">
                <a:solidFill>
                  <a:srgbClr val="131417"/>
                </a:solidFill>
                <a:highlight>
                  <a:srgbClr val="FFFFFF"/>
                </a:highlight>
                <a:latin typeface="Comfortaa"/>
                <a:ea typeface="Comfortaa"/>
                <a:cs typeface="Comfortaa"/>
                <a:sym typeface="Comfortaa"/>
              </a:rPr>
              <a:t>Constraints can be specified when a table is created with the CREATE TABLE statement or you can use the ALTER TABLE statement to create constraints even after the table is created.</a:t>
            </a:r>
            <a:endParaRPr b="1" sz="1600">
              <a:solidFill>
                <a:srgbClr val="131417"/>
              </a:solidFill>
              <a:latin typeface="Comfortaa"/>
              <a:ea typeface="Comfortaa"/>
              <a:cs typeface="Comfortaa"/>
              <a:sym typeface="Comfortaa"/>
            </a:endParaRPr>
          </a:p>
          <a:p>
            <a:pPr indent="0" lvl="0" marL="0" rtl="0" algn="l">
              <a:spcBef>
                <a:spcPts val="0"/>
              </a:spcBef>
              <a:spcAft>
                <a:spcPts val="0"/>
              </a:spcAft>
              <a:buNone/>
            </a:pPr>
            <a:r>
              <a:t/>
            </a:r>
            <a:endParaRPr b="1">
              <a:solidFill>
                <a:srgbClr val="131417"/>
              </a:solidFill>
              <a:latin typeface="Comfortaa"/>
              <a:ea typeface="Comfortaa"/>
              <a:cs typeface="Comfortaa"/>
              <a:sym typeface="Comfortaa"/>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396">
              <a:solidFill>
                <a:schemeClr val="accent2"/>
              </a:solidFill>
              <a:highlight>
                <a:schemeClr val="dk1"/>
              </a:highlight>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7"/>
          <p:cNvSpPr txBox="1"/>
          <p:nvPr>
            <p:ph type="title"/>
          </p:nvPr>
        </p:nvSpPr>
        <p:spPr>
          <a:xfrm>
            <a:off x="1062750" y="261050"/>
            <a:ext cx="7018500" cy="65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31730"/>
              <a:buNone/>
            </a:pPr>
            <a:r>
              <a:rPr b="1" i="1" lang="en-GB" sz="3120" u="sng">
                <a:solidFill>
                  <a:srgbClr val="990000"/>
                </a:solidFill>
                <a:highlight>
                  <a:schemeClr val="dk1"/>
                </a:highlight>
              </a:rPr>
              <a:t>DATA CONSTRAINTS</a:t>
            </a:r>
            <a:endParaRPr b="1" i="1" sz="3120" u="sng">
              <a:solidFill>
                <a:srgbClr val="990000"/>
              </a:solidFill>
              <a:highlight>
                <a:schemeClr val="dk1"/>
              </a:highlight>
            </a:endParaRPr>
          </a:p>
          <a:p>
            <a:pPr indent="0" lvl="0" marL="0" rtl="0" algn="l">
              <a:spcBef>
                <a:spcPts val="0"/>
              </a:spcBef>
              <a:spcAft>
                <a:spcPts val="0"/>
              </a:spcAft>
              <a:buSzPct val="46698"/>
              <a:buNone/>
            </a:pPr>
            <a:r>
              <a:t/>
            </a:r>
            <a:endParaRPr sz="2120">
              <a:solidFill>
                <a:srgbClr val="990000"/>
              </a:solidFill>
              <a:highlight>
                <a:schemeClr val="dk1"/>
              </a:highlight>
            </a:endParaRPr>
          </a:p>
        </p:txBody>
      </p:sp>
      <p:sp>
        <p:nvSpPr>
          <p:cNvPr id="625" name="Google Shape;625;p77"/>
          <p:cNvSpPr txBox="1"/>
          <p:nvPr>
            <p:ph idx="1" type="body"/>
          </p:nvPr>
        </p:nvSpPr>
        <p:spPr>
          <a:xfrm>
            <a:off x="315625" y="1010300"/>
            <a:ext cx="8685300" cy="376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GB" sz="1803" u="sng">
                <a:solidFill>
                  <a:srgbClr val="0000FF"/>
                </a:solidFill>
                <a:highlight>
                  <a:srgbClr val="FFFFFF"/>
                </a:highlight>
                <a:latin typeface="Roboto"/>
                <a:ea typeface="Roboto"/>
                <a:cs typeface="Roboto"/>
                <a:sym typeface="Roboto"/>
              </a:rPr>
              <a:t>A.Naming of a constraint and why it’s important </a:t>
            </a:r>
            <a:r>
              <a:rPr b="1" lang="en-GB" sz="1803" u="sng">
                <a:solidFill>
                  <a:schemeClr val="accent2"/>
                </a:solidFill>
                <a:highlight>
                  <a:srgbClr val="FFFFFF"/>
                </a:highlight>
                <a:latin typeface="Roboto"/>
                <a:ea typeface="Roboto"/>
                <a:cs typeface="Roboto"/>
                <a:sym typeface="Roboto"/>
              </a:rPr>
              <a:t>     </a:t>
            </a:r>
            <a:endParaRPr b="1" sz="1803" u="sng">
              <a:solidFill>
                <a:schemeClr val="accent2"/>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None/>
            </a:pPr>
            <a:r>
              <a:rPr b="1" lang="en-GB" sz="1803" u="sng">
                <a:solidFill>
                  <a:srgbClr val="38761D"/>
                </a:solidFill>
                <a:highlight>
                  <a:srgbClr val="FFFFFF"/>
                </a:highlight>
                <a:latin typeface="Comfortaa"/>
                <a:ea typeface="Comfortaa"/>
                <a:cs typeface="Comfortaa"/>
                <a:sym typeface="Comfortaa"/>
              </a:rPr>
              <a:t>#A general convention used for naming constraints is</a:t>
            </a:r>
            <a:endParaRPr b="1" sz="1803" u="sng">
              <a:solidFill>
                <a:srgbClr val="38761D"/>
              </a:solidFill>
              <a:highlight>
                <a:srgbClr val="FFFFFF"/>
              </a:highlight>
              <a:latin typeface="Comfortaa"/>
              <a:ea typeface="Comfortaa"/>
              <a:cs typeface="Comfortaa"/>
              <a:sym typeface="Comfortaa"/>
            </a:endParaRPr>
          </a:p>
          <a:p>
            <a:pPr indent="457200" lvl="0" marL="914400" rtl="0" algn="l">
              <a:lnSpc>
                <a:spcPct val="95000"/>
              </a:lnSpc>
              <a:spcBef>
                <a:spcPts val="1200"/>
              </a:spcBef>
              <a:spcAft>
                <a:spcPts val="0"/>
              </a:spcAft>
              <a:buNone/>
            </a:pPr>
            <a:r>
              <a:rPr b="1" lang="en-GB" sz="1803" u="sng">
                <a:solidFill>
                  <a:srgbClr val="E69138"/>
                </a:solidFill>
                <a:highlight>
                  <a:srgbClr val="FFFFFF"/>
                </a:highlight>
                <a:latin typeface="Roboto"/>
                <a:ea typeface="Roboto"/>
                <a:cs typeface="Roboto"/>
                <a:sym typeface="Roboto"/>
              </a:rPr>
              <a:t>&lt;table name&gt;_&lt;column name&gt;_&lt;constraint type&gt;</a:t>
            </a:r>
            <a:endParaRPr b="1" sz="1803" u="sng">
              <a:solidFill>
                <a:srgbClr val="E69138"/>
              </a:solidFill>
              <a:highlight>
                <a:srgbClr val="FFFFFF"/>
              </a:highlight>
              <a:latin typeface="Roboto"/>
              <a:ea typeface="Roboto"/>
              <a:cs typeface="Roboto"/>
              <a:sym typeface="Roboto"/>
            </a:endParaRPr>
          </a:p>
          <a:p>
            <a:pPr indent="457200" lvl="0" marL="914400" rtl="0" algn="l">
              <a:lnSpc>
                <a:spcPct val="95000"/>
              </a:lnSpc>
              <a:spcBef>
                <a:spcPts val="1200"/>
              </a:spcBef>
              <a:spcAft>
                <a:spcPts val="0"/>
              </a:spcAft>
              <a:buNone/>
            </a:pPr>
            <a:r>
              <a:t/>
            </a:r>
            <a:endParaRPr b="1" sz="1803" u="sng">
              <a:solidFill>
                <a:srgbClr val="E69138"/>
              </a:solidFill>
              <a:highlight>
                <a:srgbClr val="FFFFFF"/>
              </a:highlight>
              <a:latin typeface="Roboto"/>
              <a:ea typeface="Roboto"/>
              <a:cs typeface="Roboto"/>
              <a:sym typeface="Roboto"/>
            </a:endParaRPr>
          </a:p>
          <a:p>
            <a:pPr indent="0" lvl="0" marL="0" rtl="0" algn="l">
              <a:lnSpc>
                <a:spcPct val="95000"/>
              </a:lnSpc>
              <a:spcBef>
                <a:spcPts val="1200"/>
              </a:spcBef>
              <a:spcAft>
                <a:spcPts val="0"/>
              </a:spcAft>
              <a:buSzPts val="440"/>
              <a:buNone/>
            </a:pPr>
            <a:r>
              <a:rPr b="1" lang="en-GB" sz="1513">
                <a:solidFill>
                  <a:srgbClr val="B45F06"/>
                </a:solidFill>
                <a:highlight>
                  <a:srgbClr val="FFFFFF"/>
                </a:highlight>
                <a:latin typeface="Comfortaa"/>
                <a:ea typeface="Comfortaa"/>
                <a:cs typeface="Comfortaa"/>
                <a:sym typeface="Comfortaa"/>
              </a:rPr>
              <a:t> </a:t>
            </a:r>
            <a:r>
              <a:rPr b="1" lang="en-GB" sz="1513">
                <a:solidFill>
                  <a:srgbClr val="000000"/>
                </a:solidFill>
                <a:highlight>
                  <a:srgbClr val="FFFFFF"/>
                </a:highlight>
                <a:latin typeface="Comfortaa"/>
                <a:ea typeface="Comfortaa"/>
                <a:cs typeface="Comfortaa"/>
                <a:sym typeface="Comfortaa"/>
              </a:rPr>
              <a:t>(1) If a query (insert, update, delete) violates a constraint, SQL will generate an error message that will contain the constraint name. If the constraint name is clear and descriptive, the error message will be easier to understand; if the constraint name is a random, it's less clear.</a:t>
            </a:r>
            <a:endParaRPr b="1" sz="1513">
              <a:solidFill>
                <a:srgbClr val="000000"/>
              </a:solidFill>
              <a:highlight>
                <a:srgbClr val="FFFFFF"/>
              </a:highlight>
              <a:latin typeface="Comfortaa"/>
              <a:ea typeface="Comfortaa"/>
              <a:cs typeface="Comfortaa"/>
              <a:sym typeface="Comfortaa"/>
            </a:endParaRPr>
          </a:p>
          <a:p>
            <a:pPr indent="0" lvl="0" marL="0" rtl="0" algn="l">
              <a:lnSpc>
                <a:spcPct val="95000"/>
              </a:lnSpc>
              <a:spcBef>
                <a:spcPts val="0"/>
              </a:spcBef>
              <a:spcAft>
                <a:spcPts val="0"/>
              </a:spcAft>
              <a:buSzPts val="440"/>
              <a:buNone/>
            </a:pPr>
            <a:r>
              <a:t/>
            </a:r>
            <a:endParaRPr b="1" sz="1513">
              <a:solidFill>
                <a:srgbClr val="000000"/>
              </a:solidFill>
              <a:highlight>
                <a:srgbClr val="FFFFFF"/>
              </a:highlight>
              <a:latin typeface="Comfortaa"/>
              <a:ea typeface="Comfortaa"/>
              <a:cs typeface="Comfortaa"/>
              <a:sym typeface="Comfortaa"/>
            </a:endParaRPr>
          </a:p>
          <a:p>
            <a:pPr indent="0" lvl="0" marL="0" rtl="0" algn="l">
              <a:lnSpc>
                <a:spcPct val="95000"/>
              </a:lnSpc>
              <a:spcBef>
                <a:spcPts val="0"/>
              </a:spcBef>
              <a:spcAft>
                <a:spcPts val="0"/>
              </a:spcAft>
              <a:buSzPts val="440"/>
              <a:buNone/>
            </a:pPr>
            <a:r>
              <a:rPr b="1" lang="en-GB" sz="1513">
                <a:solidFill>
                  <a:srgbClr val="000000"/>
                </a:solidFill>
                <a:latin typeface="Comfortaa"/>
                <a:ea typeface="Comfortaa"/>
                <a:cs typeface="Comfortaa"/>
                <a:sym typeface="Comfortaa"/>
              </a:rPr>
              <a:t>(2) If a constraint needs to be modified in the future , it's very hard to do if you don't know what it's named. (ALTER TABLE MyTable drop CONSTRAINT um...)</a:t>
            </a:r>
            <a:endParaRPr b="1" sz="1513">
              <a:solidFill>
                <a:srgbClr val="000000"/>
              </a:solidFill>
              <a:latin typeface="Comfortaa"/>
              <a:ea typeface="Comfortaa"/>
              <a:cs typeface="Comfortaa"/>
              <a:sym typeface="Comfortaa"/>
            </a:endParaRPr>
          </a:p>
          <a:p>
            <a:pPr indent="0" lvl="0" marL="0" rtl="0" algn="l">
              <a:lnSpc>
                <a:spcPct val="95000"/>
              </a:lnSpc>
              <a:spcBef>
                <a:spcPts val="1200"/>
              </a:spcBef>
              <a:spcAft>
                <a:spcPts val="0"/>
              </a:spcAft>
              <a:buSzPts val="440"/>
              <a:buNone/>
            </a:pPr>
            <a:r>
              <a:t/>
            </a:r>
            <a:endParaRPr b="1" sz="1414">
              <a:solidFill>
                <a:srgbClr val="B45F06"/>
              </a:solidFill>
              <a:highlight>
                <a:srgbClr val="FFFFFF"/>
              </a:highlight>
              <a:latin typeface="Comfortaa"/>
              <a:ea typeface="Comfortaa"/>
              <a:cs typeface="Comfortaa"/>
              <a:sym typeface="Comfortaa"/>
            </a:endParaRPr>
          </a:p>
          <a:p>
            <a:pPr indent="0" lvl="0" marL="0" rtl="0" algn="l">
              <a:lnSpc>
                <a:spcPct val="95000"/>
              </a:lnSpc>
              <a:spcBef>
                <a:spcPts val="0"/>
              </a:spcBef>
              <a:spcAft>
                <a:spcPts val="0"/>
              </a:spcAft>
              <a:buSzPts val="440"/>
              <a:buNone/>
            </a:pPr>
            <a:r>
              <a:t/>
            </a:r>
            <a:endParaRPr b="1" sz="1403">
              <a:solidFill>
                <a:srgbClr val="990000"/>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SzPts val="440"/>
              <a:buNone/>
            </a:pPr>
            <a:r>
              <a:t/>
            </a:r>
            <a:endParaRPr b="1" sz="1483">
              <a:solidFill>
                <a:srgbClr val="990000"/>
              </a:solidFill>
              <a:highlight>
                <a:srgbClr val="FFFFFF"/>
              </a:highlight>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8"/>
          <p:cNvSpPr txBox="1"/>
          <p:nvPr>
            <p:ph type="title"/>
          </p:nvPr>
        </p:nvSpPr>
        <p:spPr>
          <a:xfrm>
            <a:off x="1314575" y="198125"/>
            <a:ext cx="6081900" cy="65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29621"/>
              <a:buNone/>
            </a:pPr>
            <a:r>
              <a:rPr b="1" i="1" lang="en-GB" sz="3342" u="sng">
                <a:solidFill>
                  <a:srgbClr val="990000"/>
                </a:solidFill>
                <a:highlight>
                  <a:schemeClr val="dk1"/>
                </a:highlight>
              </a:rPr>
              <a:t>TYPES OF CONSTRAINTS</a:t>
            </a:r>
            <a:endParaRPr b="1" i="1" sz="3342" u="sng">
              <a:solidFill>
                <a:srgbClr val="990000"/>
              </a:solidFill>
              <a:highlight>
                <a:schemeClr val="dk1"/>
              </a:highlight>
            </a:endParaRPr>
          </a:p>
        </p:txBody>
      </p:sp>
      <p:sp>
        <p:nvSpPr>
          <p:cNvPr id="631" name="Google Shape;631;p78"/>
          <p:cNvSpPr txBox="1"/>
          <p:nvPr>
            <p:ph idx="1" type="body"/>
          </p:nvPr>
        </p:nvSpPr>
        <p:spPr>
          <a:xfrm>
            <a:off x="286250" y="850325"/>
            <a:ext cx="8685300" cy="39480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95000"/>
              </a:lnSpc>
              <a:spcBef>
                <a:spcPts val="0"/>
              </a:spcBef>
              <a:spcAft>
                <a:spcPts val="0"/>
              </a:spcAft>
              <a:buSzPts val="254"/>
              <a:buNone/>
            </a:pPr>
            <a:r>
              <a:rPr b="1" lang="en-GB" sz="5400">
                <a:solidFill>
                  <a:srgbClr val="000000"/>
                </a:solidFill>
                <a:highlight>
                  <a:srgbClr val="FFFFFF"/>
                </a:highlight>
                <a:latin typeface="Comfortaa"/>
                <a:ea typeface="Comfortaa"/>
                <a:cs typeface="Comfortaa"/>
                <a:sym typeface="Comfortaa"/>
              </a:rPr>
              <a:t>a)</a:t>
            </a:r>
            <a:r>
              <a:rPr b="1" lang="en-GB" sz="5500" u="sng">
                <a:solidFill>
                  <a:srgbClr val="000000"/>
                </a:solidFill>
                <a:highlight>
                  <a:srgbClr val="FFFFFF"/>
                </a:highlight>
                <a:latin typeface="Comfortaa"/>
                <a:ea typeface="Comfortaa"/>
                <a:cs typeface="Comfortaa"/>
                <a:sym typeface="Comfortaa"/>
              </a:rPr>
              <a:t>Column Level Constraints: </a:t>
            </a:r>
            <a:r>
              <a:rPr b="1" lang="en-GB" sz="5400">
                <a:solidFill>
                  <a:srgbClr val="0000FF"/>
                </a:solidFill>
                <a:highlight>
                  <a:srgbClr val="FFFFFF"/>
                </a:highlight>
                <a:latin typeface="Comfortaa"/>
                <a:ea typeface="Comfortaa"/>
                <a:cs typeface="Comfortaa"/>
                <a:sym typeface="Comfortaa"/>
              </a:rPr>
              <a:t>A column level constraint references a single column</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SzPts val="254"/>
              <a:buNone/>
            </a:pPr>
            <a:r>
              <a:rPr b="1" lang="en-GB" sz="5400">
                <a:solidFill>
                  <a:srgbClr val="0000FF"/>
                </a:solidFill>
                <a:highlight>
                  <a:srgbClr val="FFFFFF"/>
                </a:highlight>
                <a:latin typeface="Comfortaa"/>
                <a:ea typeface="Comfortaa"/>
                <a:cs typeface="Comfortaa"/>
                <a:sym typeface="Comfortaa"/>
              </a:rPr>
              <a:t>and is defined along with the definition of the column.Any constraint can</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SzPts val="254"/>
              <a:buNone/>
            </a:pPr>
            <a:r>
              <a:rPr b="1" lang="en-GB" sz="5400">
                <a:solidFill>
                  <a:srgbClr val="0000FF"/>
                </a:solidFill>
                <a:highlight>
                  <a:srgbClr val="FFFFFF"/>
                </a:highlight>
                <a:latin typeface="Comfortaa"/>
                <a:ea typeface="Comfortaa"/>
                <a:cs typeface="Comfortaa"/>
                <a:sym typeface="Comfortaa"/>
              </a:rPr>
              <a:t>be defined at the column level except for a COMPOSITE primary key</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SzPts val="254"/>
              <a:buNone/>
            </a:pPr>
            <a:r>
              <a:rPr b="1" lang="en-GB" sz="5400">
                <a:solidFill>
                  <a:srgbClr val="0000FF"/>
                </a:solidFill>
                <a:highlight>
                  <a:srgbClr val="FFFFFF"/>
                </a:highlight>
                <a:latin typeface="Comfortaa"/>
                <a:ea typeface="Comfortaa"/>
                <a:cs typeface="Comfortaa"/>
                <a:sym typeface="Comfortaa"/>
              </a:rPr>
              <a:t>constraint.</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SzPts val="254"/>
              <a:buNone/>
            </a:pPr>
            <a:r>
              <a:rPr b="1" lang="en-GB" sz="5400" u="sng">
                <a:solidFill>
                  <a:srgbClr val="38761D"/>
                </a:solidFill>
                <a:highlight>
                  <a:srgbClr val="FFFFFF"/>
                </a:highlight>
                <a:latin typeface="Roboto"/>
                <a:ea typeface="Roboto"/>
                <a:cs typeface="Roboto"/>
                <a:sym typeface="Roboto"/>
              </a:rPr>
              <a:t>Syntax:</a:t>
            </a:r>
            <a:endParaRPr b="1" sz="5400" u="sng">
              <a:solidFill>
                <a:srgbClr val="38761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ts val="254"/>
              <a:buNone/>
            </a:pPr>
            <a:r>
              <a:rPr b="1" lang="en-GB" sz="5400">
                <a:solidFill>
                  <a:srgbClr val="38761D"/>
                </a:solidFill>
                <a:highlight>
                  <a:srgbClr val="FFFFFF"/>
                </a:highlight>
                <a:latin typeface="Roboto"/>
                <a:ea typeface="Roboto"/>
                <a:cs typeface="Roboto"/>
                <a:sym typeface="Roboto"/>
              </a:rPr>
              <a:t>Column name datatype</a:t>
            </a:r>
            <a:r>
              <a:rPr b="1" lang="en-GB" sz="5400">
                <a:solidFill>
                  <a:srgbClr val="38761D"/>
                </a:solidFill>
                <a:highlight>
                  <a:srgbClr val="FFFFFF"/>
                </a:highlight>
                <a:latin typeface="Roboto"/>
                <a:ea typeface="Roboto"/>
                <a:cs typeface="Roboto"/>
                <a:sym typeface="Roboto"/>
              </a:rPr>
              <a:t>[CONSTRAINT constraint_name]</a:t>
            </a:r>
            <a:r>
              <a:rPr b="1" lang="en-GB" sz="5400">
                <a:solidFill>
                  <a:srgbClr val="38761D"/>
                </a:solidFill>
                <a:highlight>
                  <a:srgbClr val="FFFFFF"/>
                </a:highlight>
                <a:latin typeface="Roboto"/>
                <a:ea typeface="Roboto"/>
                <a:cs typeface="Roboto"/>
                <a:sym typeface="Roboto"/>
              </a:rPr>
              <a:t> constraint_type;</a:t>
            </a:r>
            <a:endParaRPr b="1" sz="5400">
              <a:solidFill>
                <a:srgbClr val="38761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ts val="254"/>
              <a:buNone/>
            </a:pPr>
            <a:r>
              <a:rPr b="1" lang="en-GB" sz="5400" u="sng">
                <a:solidFill>
                  <a:srgbClr val="000000"/>
                </a:solidFill>
                <a:highlight>
                  <a:srgbClr val="FFFFFF"/>
                </a:highlight>
                <a:latin typeface="Comfortaa"/>
                <a:ea typeface="Comfortaa"/>
                <a:cs typeface="Comfortaa"/>
                <a:sym typeface="Comfortaa"/>
              </a:rPr>
              <a:t>b)Table Level Constraints:</a:t>
            </a:r>
            <a:r>
              <a:rPr b="1" lang="en-GB" sz="5400">
                <a:solidFill>
                  <a:srgbClr val="E69138"/>
                </a:solidFill>
                <a:highlight>
                  <a:srgbClr val="FFFFFF"/>
                </a:highlight>
                <a:latin typeface="Comfortaa"/>
                <a:ea typeface="Comfortaa"/>
                <a:cs typeface="Comfortaa"/>
                <a:sym typeface="Comfortaa"/>
              </a:rPr>
              <a:t> </a:t>
            </a:r>
            <a:r>
              <a:rPr b="1" lang="en-GB" sz="5400">
                <a:solidFill>
                  <a:srgbClr val="0000FF"/>
                </a:solidFill>
                <a:highlight>
                  <a:srgbClr val="FFFFFF"/>
                </a:highlight>
                <a:latin typeface="Comfortaa"/>
                <a:ea typeface="Comfortaa"/>
                <a:cs typeface="Comfortaa"/>
                <a:sym typeface="Comfortaa"/>
              </a:rPr>
              <a:t>A table level constraint references one or more columns</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None/>
            </a:pPr>
            <a:r>
              <a:rPr b="1" lang="en-GB" sz="5400">
                <a:solidFill>
                  <a:srgbClr val="0000FF"/>
                </a:solidFill>
                <a:highlight>
                  <a:srgbClr val="FFFFFF"/>
                </a:highlight>
                <a:latin typeface="Comfortaa"/>
                <a:ea typeface="Comfortaa"/>
                <a:cs typeface="Comfortaa"/>
                <a:sym typeface="Comfortaa"/>
              </a:rPr>
              <a:t>and is defined separately from the definitions of the columns.Normally, it</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None/>
            </a:pPr>
            <a:r>
              <a:rPr b="1" lang="en-GB" sz="5400">
                <a:solidFill>
                  <a:srgbClr val="0000FF"/>
                </a:solidFill>
                <a:highlight>
                  <a:srgbClr val="FFFFFF"/>
                </a:highlight>
                <a:latin typeface="Comfortaa"/>
                <a:ea typeface="Comfortaa"/>
                <a:cs typeface="Comfortaa"/>
                <a:sym typeface="Comfortaa"/>
              </a:rPr>
              <a:t>is written after all the columns are defined.</a:t>
            </a:r>
            <a:endParaRPr b="1" sz="5400">
              <a:solidFill>
                <a:srgbClr val="0000FF"/>
              </a:solidFill>
              <a:highlight>
                <a:srgbClr val="FFFFFF"/>
              </a:highlight>
              <a:latin typeface="Comfortaa"/>
              <a:ea typeface="Comfortaa"/>
              <a:cs typeface="Comfortaa"/>
              <a:sym typeface="Comfortaa"/>
            </a:endParaRPr>
          </a:p>
          <a:p>
            <a:pPr indent="0" lvl="0" marL="457200" rtl="0" algn="l">
              <a:lnSpc>
                <a:spcPct val="95000"/>
              </a:lnSpc>
              <a:spcBef>
                <a:spcPts val="1200"/>
              </a:spcBef>
              <a:spcAft>
                <a:spcPts val="0"/>
              </a:spcAft>
              <a:buNone/>
            </a:pPr>
            <a:r>
              <a:rPr b="1" lang="en-GB" sz="5400" u="sng">
                <a:solidFill>
                  <a:srgbClr val="38761D"/>
                </a:solidFill>
                <a:highlight>
                  <a:srgbClr val="FFFFFF"/>
                </a:highlight>
                <a:latin typeface="Roboto"/>
                <a:ea typeface="Roboto"/>
                <a:cs typeface="Roboto"/>
                <a:sym typeface="Roboto"/>
              </a:rPr>
              <a:t>Syntax:</a:t>
            </a:r>
            <a:endParaRPr b="1" sz="5400" u="sng">
              <a:solidFill>
                <a:srgbClr val="38761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None/>
            </a:pPr>
            <a:r>
              <a:rPr b="1" lang="en-GB" sz="5400">
                <a:solidFill>
                  <a:srgbClr val="38761D"/>
                </a:solidFill>
                <a:highlight>
                  <a:srgbClr val="FFFFFF"/>
                </a:highlight>
                <a:latin typeface="Roboto"/>
                <a:ea typeface="Roboto"/>
                <a:cs typeface="Roboto"/>
                <a:sym typeface="Roboto"/>
              </a:rPr>
              <a:t>[CONSTRAINT constraint_name] constraint_type(Column names );</a:t>
            </a:r>
            <a:endParaRPr b="1" sz="5400">
              <a:solidFill>
                <a:srgbClr val="38761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ct val="77623"/>
              <a:buNone/>
            </a:pPr>
            <a:r>
              <a:t/>
            </a:r>
            <a:endParaRPr b="1" sz="1310">
              <a:solidFill>
                <a:srgbClr val="B45F06"/>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ct val="77623"/>
              <a:buNone/>
            </a:pPr>
            <a:r>
              <a:t/>
            </a:r>
            <a:endParaRPr b="1" sz="1310">
              <a:solidFill>
                <a:srgbClr val="B45F06"/>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ct val="77623"/>
              <a:buNone/>
            </a:pPr>
            <a:r>
              <a:t/>
            </a:r>
            <a:endParaRPr b="1" sz="1310">
              <a:solidFill>
                <a:srgbClr val="B45F06"/>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ct val="92500"/>
              <a:buNone/>
            </a:pPr>
            <a:r>
              <a:rPr lang="en-GB" sz="1100" u="sng">
                <a:solidFill>
                  <a:srgbClr val="B45F06"/>
                </a:solidFill>
                <a:latin typeface="Arial"/>
                <a:ea typeface="Arial"/>
                <a:cs typeface="Arial"/>
                <a:sym typeface="Arial"/>
                <a:hlinkClick r:id="rId3">
                  <a:extLst>
                    <a:ext uri="{A12FA001-AC4F-418D-AE19-62706E023703}">
                      <ahyp:hlinkClr val="tx"/>
                    </a:ext>
                  </a:extLst>
                </a:hlinkClick>
              </a:rPr>
              <a:t>SQL - Operators (tutorialspoint.com)</a:t>
            </a:r>
            <a:endParaRPr b="1" sz="1310">
              <a:solidFill>
                <a:srgbClr val="B45F06"/>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ct val="77623"/>
              <a:buNone/>
            </a:pPr>
            <a:r>
              <a:rPr b="1" lang="en-GB" sz="1310">
                <a:solidFill>
                  <a:srgbClr val="B45F06"/>
                </a:solidFill>
                <a:highlight>
                  <a:srgbClr val="FFFFFF"/>
                </a:highlight>
                <a:latin typeface="Roboto"/>
                <a:ea typeface="Roboto"/>
                <a:cs typeface="Roboto"/>
                <a:sym typeface="Roboto"/>
              </a:rPr>
              <a:t>Iss link par jo tables hai na unko slides par lana hai </a:t>
            </a:r>
            <a:endParaRPr b="1" sz="1310">
              <a:solidFill>
                <a:srgbClr val="FF9900"/>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SzPct val="77623"/>
              <a:buNone/>
            </a:pPr>
            <a:r>
              <a:t/>
            </a:r>
            <a:endParaRPr b="1" sz="1310">
              <a:solidFill>
                <a:schemeClr val="accent2"/>
              </a:solidFill>
              <a:highlight>
                <a:srgbClr val="FFFFFF"/>
              </a:highlight>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9"/>
          <p:cNvSpPr txBox="1"/>
          <p:nvPr>
            <p:ph type="title"/>
          </p:nvPr>
        </p:nvSpPr>
        <p:spPr>
          <a:xfrm>
            <a:off x="653950" y="197975"/>
            <a:ext cx="7497300" cy="1075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31730"/>
              <a:buNone/>
            </a:pPr>
            <a:r>
              <a:rPr b="1" i="1" lang="en-GB" sz="3120" u="sng">
                <a:solidFill>
                  <a:srgbClr val="990000"/>
                </a:solidFill>
                <a:highlight>
                  <a:schemeClr val="dk1"/>
                </a:highlight>
              </a:rPr>
              <a:t>Some constraints available in SQL</a:t>
            </a:r>
            <a:endParaRPr b="1" i="1" sz="3120" u="sng">
              <a:solidFill>
                <a:srgbClr val="990000"/>
              </a:solidFill>
              <a:highlight>
                <a:schemeClr val="dk1"/>
              </a:highlight>
            </a:endParaRPr>
          </a:p>
          <a:p>
            <a:pPr indent="0" lvl="0" marL="0" rtl="0" algn="l">
              <a:spcBef>
                <a:spcPts val="0"/>
              </a:spcBef>
              <a:spcAft>
                <a:spcPts val="0"/>
              </a:spcAft>
              <a:buSzPct val="31730"/>
              <a:buNone/>
            </a:pPr>
            <a:r>
              <a:t/>
            </a:r>
            <a:endParaRPr b="1" i="1" sz="3120" u="sng">
              <a:solidFill>
                <a:srgbClr val="990000"/>
              </a:solidFill>
              <a:highlight>
                <a:schemeClr val="dk1"/>
              </a:highlight>
            </a:endParaRPr>
          </a:p>
        </p:txBody>
      </p:sp>
      <p:pic>
        <p:nvPicPr>
          <p:cNvPr id="637" name="Google Shape;637;p79"/>
          <p:cNvPicPr preferRelativeResize="0"/>
          <p:nvPr/>
        </p:nvPicPr>
        <p:blipFill rotWithShape="1">
          <a:blip r:embed="rId3">
            <a:alphaModFix/>
          </a:blip>
          <a:srcRect b="18166" l="0" r="0" t="0"/>
          <a:stretch/>
        </p:blipFill>
        <p:spPr>
          <a:xfrm>
            <a:off x="540125" y="1273475"/>
            <a:ext cx="8063750" cy="3065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0"/>
          <p:cNvSpPr txBox="1"/>
          <p:nvPr>
            <p:ph type="title"/>
          </p:nvPr>
        </p:nvSpPr>
        <p:spPr>
          <a:xfrm>
            <a:off x="289250" y="229425"/>
            <a:ext cx="5539800" cy="54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1730"/>
              <a:buNone/>
            </a:pPr>
            <a:r>
              <a:rPr b="1" i="1" lang="en-GB" sz="3120" u="sng">
                <a:solidFill>
                  <a:srgbClr val="990000"/>
                </a:solidFill>
                <a:highlight>
                  <a:schemeClr val="dk1"/>
                </a:highlight>
              </a:rPr>
              <a:t>Some Constraints at Glance…</a:t>
            </a:r>
            <a:endParaRPr b="1" i="1" sz="3120" u="sng">
              <a:solidFill>
                <a:srgbClr val="990000"/>
              </a:solidFill>
              <a:highlight>
                <a:schemeClr val="dk1"/>
              </a:highlight>
            </a:endParaRPr>
          </a:p>
        </p:txBody>
      </p:sp>
      <p:sp>
        <p:nvSpPr>
          <p:cNvPr id="643" name="Google Shape;643;p80"/>
          <p:cNvSpPr txBox="1"/>
          <p:nvPr>
            <p:ph idx="1" type="body"/>
          </p:nvPr>
        </p:nvSpPr>
        <p:spPr>
          <a:xfrm>
            <a:off x="289250" y="918575"/>
            <a:ext cx="8571300" cy="3838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1018"/>
              <a:buNone/>
            </a:pPr>
            <a:r>
              <a:rPr b="1" i="1" lang="en-GB" sz="2006" u="sng">
                <a:solidFill>
                  <a:srgbClr val="741B47"/>
                </a:solidFill>
              </a:rPr>
              <a:t>1)Not Null Constraint:</a:t>
            </a:r>
            <a:endParaRPr b="1" i="1" sz="2006" u="sng">
              <a:solidFill>
                <a:srgbClr val="741B47"/>
              </a:solidFill>
            </a:endParaRPr>
          </a:p>
          <a:p>
            <a:pPr indent="0" lvl="0" marL="0" rtl="0" algn="l">
              <a:spcBef>
                <a:spcPts val="1400"/>
              </a:spcBef>
              <a:spcAft>
                <a:spcPts val="0"/>
              </a:spcAft>
              <a:buNone/>
            </a:pPr>
            <a:r>
              <a:rPr lang="en-GB" sz="1150">
                <a:solidFill>
                  <a:srgbClr val="000000"/>
                </a:solidFill>
                <a:highlight>
                  <a:srgbClr val="FFFFFF"/>
                </a:highlight>
                <a:latin typeface="Comfortaa"/>
                <a:ea typeface="Comfortaa"/>
                <a:cs typeface="Comfortaa"/>
                <a:sym typeface="Comfortaa"/>
              </a:rPr>
              <a:t>By default, a column can hold NULL values.</a:t>
            </a:r>
            <a:endParaRPr sz="1150">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lang="en-GB" sz="1150">
                <a:solidFill>
                  <a:srgbClr val="000000"/>
                </a:solidFill>
                <a:highlight>
                  <a:srgbClr val="FFFFFF"/>
                </a:highlight>
                <a:latin typeface="Comfortaa"/>
                <a:ea typeface="Comfortaa"/>
                <a:cs typeface="Comfortaa"/>
                <a:sym typeface="Comfortaa"/>
              </a:rPr>
              <a:t>The </a:t>
            </a:r>
            <a:r>
              <a:rPr lang="en-GB" sz="1200">
                <a:solidFill>
                  <a:srgbClr val="DC143C"/>
                </a:solidFill>
                <a:highlight>
                  <a:srgbClr val="FFFFFF"/>
                </a:highlight>
                <a:latin typeface="Comfortaa"/>
                <a:ea typeface="Comfortaa"/>
                <a:cs typeface="Comfortaa"/>
                <a:sym typeface="Comfortaa"/>
              </a:rPr>
              <a:t>NOT NULL</a:t>
            </a:r>
            <a:r>
              <a:rPr lang="en-GB" sz="1150">
                <a:solidFill>
                  <a:srgbClr val="000000"/>
                </a:solidFill>
                <a:highlight>
                  <a:srgbClr val="FFFFFF"/>
                </a:highlight>
                <a:latin typeface="Comfortaa"/>
                <a:ea typeface="Comfortaa"/>
                <a:cs typeface="Comfortaa"/>
                <a:sym typeface="Comfortaa"/>
              </a:rPr>
              <a:t> constraint enforces a column to NOT accept NULL values.</a:t>
            </a:r>
            <a:endParaRPr sz="1150">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lang="en-GB" sz="1150">
                <a:solidFill>
                  <a:srgbClr val="000000"/>
                </a:solidFill>
                <a:highlight>
                  <a:srgbClr val="FFFFFF"/>
                </a:highlight>
                <a:latin typeface="Comfortaa"/>
                <a:ea typeface="Comfortaa"/>
                <a:cs typeface="Comfortaa"/>
                <a:sym typeface="Comfortaa"/>
              </a:rPr>
              <a:t>This enforces a field to always contain a value, which means that you cannot insert a new record, or update a record without adding a value to this field.</a:t>
            </a:r>
            <a:endParaRPr b="1" i="1" sz="1182">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SzPts val="1018"/>
              <a:buNone/>
            </a:pPr>
            <a:r>
              <a:rPr b="1" i="1" lang="en-GB" sz="1899" u="sng">
                <a:solidFill>
                  <a:srgbClr val="FF9900"/>
                </a:solidFill>
                <a:highlight>
                  <a:srgbClr val="FFFFFF"/>
                </a:highlight>
                <a:latin typeface="Comfortaa"/>
                <a:ea typeface="Comfortaa"/>
                <a:cs typeface="Comfortaa"/>
                <a:sym typeface="Comfortaa"/>
              </a:rPr>
              <a:t>Syntax for column level:</a:t>
            </a:r>
            <a:endParaRPr b="1" i="1" sz="1427">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1400"/>
              </a:spcAft>
              <a:buNone/>
            </a:pPr>
            <a:r>
              <a:rPr b="1" i="1" lang="en-GB" sz="1127">
                <a:solidFill>
                  <a:srgbClr val="000000"/>
                </a:solidFill>
                <a:highlight>
                  <a:srgbClr val="FFFFFF"/>
                </a:highlight>
                <a:latin typeface="Comfortaa"/>
                <a:ea typeface="Comfortaa"/>
                <a:cs typeface="Comfortaa"/>
                <a:sym typeface="Comfortaa"/>
              </a:rPr>
              <a:t>Attribute name datatype(size)  CONSTRAINT constraint_name NOT NULL;</a:t>
            </a:r>
            <a:endParaRPr sz="602">
              <a:solidFill>
                <a:srgbClr val="000000"/>
              </a:solidFill>
            </a:endParaRPr>
          </a:p>
        </p:txBody>
      </p:sp>
      <p:pic>
        <p:nvPicPr>
          <p:cNvPr id="644" name="Google Shape;644;p80"/>
          <p:cNvPicPr preferRelativeResize="0"/>
          <p:nvPr/>
        </p:nvPicPr>
        <p:blipFill rotWithShape="1">
          <a:blip r:embed="rId3">
            <a:alphaModFix/>
          </a:blip>
          <a:srcRect b="0" l="0" r="0" t="0"/>
          <a:stretch/>
        </p:blipFill>
        <p:spPr>
          <a:xfrm>
            <a:off x="3611750" y="3672575"/>
            <a:ext cx="4353325" cy="1140275"/>
          </a:xfrm>
          <a:prstGeom prst="rect">
            <a:avLst/>
          </a:prstGeom>
          <a:noFill/>
          <a:ln>
            <a:noFill/>
          </a:ln>
        </p:spPr>
      </p:pic>
      <p:sp>
        <p:nvSpPr>
          <p:cNvPr id="645" name="Google Shape;645;p80"/>
          <p:cNvSpPr txBox="1"/>
          <p:nvPr/>
        </p:nvSpPr>
        <p:spPr>
          <a:xfrm>
            <a:off x="6811475" y="4085400"/>
            <a:ext cx="845100" cy="279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646" name="Google Shape;646;p80"/>
          <p:cNvCxnSpPr/>
          <p:nvPr/>
        </p:nvCxnSpPr>
        <p:spPr>
          <a:xfrm flipH="1">
            <a:off x="6951000" y="3901700"/>
            <a:ext cx="264600" cy="529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1"/>
          <p:cNvSpPr txBox="1"/>
          <p:nvPr>
            <p:ph idx="1" type="body"/>
          </p:nvPr>
        </p:nvSpPr>
        <p:spPr>
          <a:xfrm>
            <a:off x="286350" y="487275"/>
            <a:ext cx="8571300" cy="3838200"/>
          </a:xfrm>
          <a:prstGeom prst="rect">
            <a:avLst/>
          </a:prstGeom>
        </p:spPr>
        <p:txBody>
          <a:bodyPr anchorCtr="0" anchor="t" bIns="91425" lIns="91425" spcFirstLastPara="1" rIns="91425" wrap="square" tIns="91425">
            <a:normAutofit/>
          </a:bodyPr>
          <a:lstStyle/>
          <a:p>
            <a:pPr indent="0" lvl="0" marL="0" rtl="0" algn="l">
              <a:lnSpc>
                <a:spcPct val="105000"/>
              </a:lnSpc>
              <a:spcBef>
                <a:spcPts val="1400"/>
              </a:spcBef>
              <a:spcAft>
                <a:spcPts val="0"/>
              </a:spcAft>
              <a:buNone/>
            </a:pPr>
            <a:r>
              <a:t/>
            </a:r>
            <a:endParaRPr b="1" i="1" sz="1127">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ts val="1018"/>
              <a:buFont typeface="Arial"/>
              <a:buNone/>
            </a:pPr>
            <a:r>
              <a:rPr b="1" i="1" lang="en-GB" sz="2006" u="sng">
                <a:solidFill>
                  <a:srgbClr val="741B47"/>
                </a:solidFill>
              </a:rPr>
              <a:t>2</a:t>
            </a:r>
            <a:r>
              <a:rPr b="1" i="1" lang="en-GB" sz="2006" u="sng">
                <a:solidFill>
                  <a:srgbClr val="741B47"/>
                </a:solidFill>
              </a:rPr>
              <a:t>)</a:t>
            </a:r>
            <a:r>
              <a:rPr b="1" i="1" lang="en-GB" sz="2006" u="sng">
                <a:solidFill>
                  <a:srgbClr val="741B47"/>
                </a:solidFill>
              </a:rPr>
              <a:t> Default Constraint</a:t>
            </a:r>
            <a:r>
              <a:rPr b="1" i="1" lang="en-GB" sz="2006" u="sng">
                <a:solidFill>
                  <a:srgbClr val="741B47"/>
                </a:solidFill>
              </a:rPr>
              <a:t>:</a:t>
            </a:r>
            <a:endParaRPr b="1" i="1" sz="2006" u="sng">
              <a:solidFill>
                <a:srgbClr val="741B47"/>
              </a:solidFill>
            </a:endParaRPr>
          </a:p>
          <a:p>
            <a:pPr indent="0" lvl="0" marL="0" rtl="0" algn="l">
              <a:spcBef>
                <a:spcPts val="1400"/>
              </a:spcBef>
              <a:spcAft>
                <a:spcPts val="0"/>
              </a:spcAft>
              <a:buNone/>
            </a:pPr>
            <a:r>
              <a:rPr b="1" lang="en-GB" sz="1241">
                <a:solidFill>
                  <a:srgbClr val="000000"/>
                </a:solidFill>
                <a:highlight>
                  <a:srgbClr val="FFFFFF"/>
                </a:highlight>
                <a:latin typeface="Comfortaa"/>
                <a:ea typeface="Comfortaa"/>
                <a:cs typeface="Comfortaa"/>
                <a:sym typeface="Comfortaa"/>
              </a:rPr>
              <a:t>The </a:t>
            </a:r>
            <a:r>
              <a:rPr b="1" lang="en-GB" sz="1291">
                <a:solidFill>
                  <a:srgbClr val="DC143C"/>
                </a:solidFill>
                <a:highlight>
                  <a:srgbClr val="FFFFFF"/>
                </a:highlight>
                <a:latin typeface="Comfortaa"/>
                <a:ea typeface="Comfortaa"/>
                <a:cs typeface="Comfortaa"/>
                <a:sym typeface="Comfortaa"/>
              </a:rPr>
              <a:t>DEFAULT</a:t>
            </a:r>
            <a:r>
              <a:rPr b="1" lang="en-GB" sz="1241">
                <a:solidFill>
                  <a:srgbClr val="000000"/>
                </a:solidFill>
                <a:highlight>
                  <a:srgbClr val="FFFFFF"/>
                </a:highlight>
                <a:latin typeface="Comfortaa"/>
                <a:ea typeface="Comfortaa"/>
                <a:cs typeface="Comfortaa"/>
                <a:sym typeface="Comfortaa"/>
              </a:rPr>
              <a:t> constraint is used to set a default value for a column.</a:t>
            </a:r>
            <a:endParaRPr b="1" sz="1241">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lang="en-GB" sz="1241">
                <a:solidFill>
                  <a:srgbClr val="000000"/>
                </a:solidFill>
                <a:highlight>
                  <a:srgbClr val="FFFFFF"/>
                </a:highlight>
                <a:latin typeface="Comfortaa"/>
                <a:ea typeface="Comfortaa"/>
                <a:cs typeface="Comfortaa"/>
                <a:sym typeface="Comfortaa"/>
              </a:rPr>
              <a:t>The default value will be added to all new records, if no other value is specified.</a:t>
            </a:r>
            <a:endParaRPr b="1" sz="1241">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t/>
            </a:r>
            <a:endParaRPr b="1" sz="1241">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None/>
            </a:pPr>
            <a:r>
              <a:rPr b="1" i="1" lang="en-GB" sz="1899" u="sng">
                <a:solidFill>
                  <a:srgbClr val="FF9900"/>
                </a:solidFill>
                <a:highlight>
                  <a:schemeClr val="dk1"/>
                </a:highlight>
                <a:latin typeface="Comfortaa"/>
                <a:ea typeface="Comfortaa"/>
                <a:cs typeface="Comfortaa"/>
                <a:sym typeface="Comfortaa"/>
              </a:rPr>
              <a:t>Syntax for column level:</a:t>
            </a:r>
            <a:endParaRPr b="1" i="1" sz="1899" u="sng">
              <a:solidFill>
                <a:srgbClr val="FF99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ts val="1018"/>
              <a:buFont typeface="Arial"/>
              <a:buNone/>
            </a:pPr>
            <a:r>
              <a:rPr lang="en-GB" sz="1199">
                <a:solidFill>
                  <a:srgbClr val="000000"/>
                </a:solidFill>
                <a:highlight>
                  <a:schemeClr val="dk1"/>
                </a:highlight>
                <a:latin typeface="Comfortaa"/>
                <a:ea typeface="Comfortaa"/>
                <a:cs typeface="Comfortaa"/>
                <a:sym typeface="Comfortaa"/>
              </a:rPr>
              <a:t>Attribute name datatype(size) CONSTRAINT constraint_name DEFAULT &lt;default value&gt;,</a:t>
            </a:r>
            <a:endParaRPr sz="1199">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1400"/>
              </a:spcAft>
              <a:buSzPts val="1018"/>
              <a:buNone/>
            </a:pPr>
            <a:r>
              <a:t/>
            </a:r>
            <a:endParaRPr b="1" i="1" sz="1127">
              <a:solidFill>
                <a:srgbClr val="000000"/>
              </a:solidFill>
              <a:highlight>
                <a:srgbClr val="FFFFFF"/>
              </a:highlight>
              <a:latin typeface="Comfortaa"/>
              <a:ea typeface="Comfortaa"/>
              <a:cs typeface="Comfortaa"/>
              <a:sym typeface="Comforta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2"/>
          <p:cNvSpPr txBox="1"/>
          <p:nvPr>
            <p:ph idx="1" type="body"/>
          </p:nvPr>
        </p:nvSpPr>
        <p:spPr>
          <a:xfrm>
            <a:off x="286350" y="73950"/>
            <a:ext cx="8571300" cy="4695300"/>
          </a:xfrm>
          <a:prstGeom prst="rect">
            <a:avLst/>
          </a:prstGeom>
        </p:spPr>
        <p:txBody>
          <a:bodyPr anchorCtr="0" anchor="t" bIns="91425" lIns="91425" spcFirstLastPara="1" rIns="91425" wrap="square" tIns="91425">
            <a:normAutofit fontScale="92500" lnSpcReduction="20000"/>
          </a:bodyPr>
          <a:lstStyle/>
          <a:p>
            <a:pPr indent="0" lvl="0" marL="0" rtl="0" algn="l">
              <a:lnSpc>
                <a:spcPct val="105000"/>
              </a:lnSpc>
              <a:spcBef>
                <a:spcPts val="1400"/>
              </a:spcBef>
              <a:spcAft>
                <a:spcPts val="0"/>
              </a:spcAft>
              <a:buNone/>
            </a:pPr>
            <a:r>
              <a:t/>
            </a:r>
            <a:endParaRPr b="1" i="1" sz="1800">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45059"/>
              <a:buFont typeface="Arial"/>
              <a:buNone/>
            </a:pPr>
            <a:r>
              <a:rPr b="1" i="1" lang="en-GB" sz="2258" u="sng">
                <a:solidFill>
                  <a:srgbClr val="741B47"/>
                </a:solidFill>
              </a:rPr>
              <a:t>3</a:t>
            </a:r>
            <a:r>
              <a:rPr b="1" i="1" lang="en-GB" sz="2258" u="sng">
                <a:solidFill>
                  <a:srgbClr val="741B47"/>
                </a:solidFill>
              </a:rPr>
              <a:t>) Unique Constraint:</a:t>
            </a:r>
            <a:endParaRPr b="1" i="1" sz="2258" u="sng">
              <a:solidFill>
                <a:srgbClr val="741B47"/>
              </a:solidFill>
            </a:endParaRPr>
          </a:p>
          <a:p>
            <a:pPr indent="0" lvl="0" marL="0" rtl="0" algn="l">
              <a:spcBef>
                <a:spcPts val="1400"/>
              </a:spcBef>
              <a:spcAft>
                <a:spcPts val="0"/>
              </a:spcAft>
              <a:buNone/>
            </a:pPr>
            <a:r>
              <a:rPr b="1" i="1" lang="en-GB" sz="1493">
                <a:solidFill>
                  <a:srgbClr val="000000"/>
                </a:solidFill>
                <a:highlight>
                  <a:srgbClr val="FFFFFF"/>
                </a:highlight>
                <a:latin typeface="Comfortaa"/>
                <a:ea typeface="Comfortaa"/>
                <a:cs typeface="Comfortaa"/>
                <a:sym typeface="Comfortaa"/>
              </a:rPr>
              <a:t>The </a:t>
            </a:r>
            <a:r>
              <a:rPr b="1" i="1" lang="en-GB" sz="1543">
                <a:solidFill>
                  <a:srgbClr val="DC143C"/>
                </a:solidFill>
                <a:highlight>
                  <a:srgbClr val="FFFFFF"/>
                </a:highlight>
                <a:latin typeface="Comfortaa"/>
                <a:ea typeface="Comfortaa"/>
                <a:cs typeface="Comfortaa"/>
                <a:sym typeface="Comfortaa"/>
              </a:rPr>
              <a:t>UNIQUE</a:t>
            </a:r>
            <a:r>
              <a:rPr b="1" i="1" lang="en-GB" sz="1493">
                <a:solidFill>
                  <a:srgbClr val="000000"/>
                </a:solidFill>
                <a:highlight>
                  <a:srgbClr val="FFFFFF"/>
                </a:highlight>
                <a:latin typeface="Comfortaa"/>
                <a:ea typeface="Comfortaa"/>
                <a:cs typeface="Comfortaa"/>
                <a:sym typeface="Comfortaa"/>
              </a:rPr>
              <a:t> constraint ensures that all values in a column are different.</a:t>
            </a:r>
            <a:endParaRPr b="1" i="1" sz="1493">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493">
                <a:solidFill>
                  <a:srgbClr val="000000"/>
                </a:solidFill>
                <a:highlight>
                  <a:srgbClr val="FFFFFF"/>
                </a:highlight>
                <a:latin typeface="Comfortaa"/>
                <a:ea typeface="Comfortaa"/>
                <a:cs typeface="Comfortaa"/>
                <a:sym typeface="Comfortaa"/>
              </a:rPr>
              <a:t>Both the </a:t>
            </a:r>
            <a:r>
              <a:rPr b="1" i="1" lang="en-GB" sz="1543">
                <a:solidFill>
                  <a:srgbClr val="DC143C"/>
                </a:solidFill>
                <a:highlight>
                  <a:srgbClr val="FFFFFF"/>
                </a:highlight>
                <a:latin typeface="Comfortaa"/>
                <a:ea typeface="Comfortaa"/>
                <a:cs typeface="Comfortaa"/>
                <a:sym typeface="Comfortaa"/>
              </a:rPr>
              <a:t>UNIQUE</a:t>
            </a:r>
            <a:r>
              <a:rPr b="1" i="1" lang="en-GB" sz="1493">
                <a:solidFill>
                  <a:srgbClr val="000000"/>
                </a:solidFill>
                <a:highlight>
                  <a:srgbClr val="FFFFFF"/>
                </a:highlight>
                <a:latin typeface="Comfortaa"/>
                <a:ea typeface="Comfortaa"/>
                <a:cs typeface="Comfortaa"/>
                <a:sym typeface="Comfortaa"/>
              </a:rPr>
              <a:t> and </a:t>
            </a:r>
            <a:r>
              <a:rPr b="1" i="1" lang="en-GB" sz="1543">
                <a:solidFill>
                  <a:srgbClr val="DC143C"/>
                </a:solidFill>
                <a:highlight>
                  <a:srgbClr val="FFFFFF"/>
                </a:highlight>
                <a:latin typeface="Comfortaa"/>
                <a:ea typeface="Comfortaa"/>
                <a:cs typeface="Comfortaa"/>
                <a:sym typeface="Comfortaa"/>
              </a:rPr>
              <a:t>PRIMARY KEY</a:t>
            </a:r>
            <a:r>
              <a:rPr b="1" i="1" lang="en-GB" sz="1493">
                <a:solidFill>
                  <a:srgbClr val="000000"/>
                </a:solidFill>
                <a:highlight>
                  <a:srgbClr val="FFFFFF"/>
                </a:highlight>
                <a:latin typeface="Comfortaa"/>
                <a:ea typeface="Comfortaa"/>
                <a:cs typeface="Comfortaa"/>
                <a:sym typeface="Comfortaa"/>
              </a:rPr>
              <a:t> constraints provide a guarantee for uniqueness for a column or set of columns.</a:t>
            </a:r>
            <a:endParaRPr b="1" i="1" sz="1493">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493">
                <a:solidFill>
                  <a:srgbClr val="000000"/>
                </a:solidFill>
                <a:highlight>
                  <a:srgbClr val="FFFFFF"/>
                </a:highlight>
                <a:latin typeface="Comfortaa"/>
                <a:ea typeface="Comfortaa"/>
                <a:cs typeface="Comfortaa"/>
                <a:sym typeface="Comfortaa"/>
              </a:rPr>
              <a:t>A </a:t>
            </a:r>
            <a:r>
              <a:rPr b="1" i="1" lang="en-GB" sz="1543">
                <a:solidFill>
                  <a:srgbClr val="DC143C"/>
                </a:solidFill>
                <a:highlight>
                  <a:srgbClr val="FFFFFF"/>
                </a:highlight>
                <a:latin typeface="Comfortaa"/>
                <a:ea typeface="Comfortaa"/>
                <a:cs typeface="Comfortaa"/>
                <a:sym typeface="Comfortaa"/>
              </a:rPr>
              <a:t>PRIMARY KEY</a:t>
            </a:r>
            <a:r>
              <a:rPr b="1" i="1" lang="en-GB" sz="1493">
                <a:solidFill>
                  <a:srgbClr val="000000"/>
                </a:solidFill>
                <a:highlight>
                  <a:srgbClr val="FFFFFF"/>
                </a:highlight>
                <a:latin typeface="Comfortaa"/>
                <a:ea typeface="Comfortaa"/>
                <a:cs typeface="Comfortaa"/>
                <a:sym typeface="Comfortaa"/>
              </a:rPr>
              <a:t> constraint automatically has a </a:t>
            </a:r>
            <a:r>
              <a:rPr b="1" i="1" lang="en-GB" sz="1543">
                <a:solidFill>
                  <a:srgbClr val="DC143C"/>
                </a:solidFill>
                <a:highlight>
                  <a:srgbClr val="FFFFFF"/>
                </a:highlight>
                <a:latin typeface="Comfortaa"/>
                <a:ea typeface="Comfortaa"/>
                <a:cs typeface="Comfortaa"/>
                <a:sym typeface="Comfortaa"/>
              </a:rPr>
              <a:t>UNIQUE</a:t>
            </a:r>
            <a:r>
              <a:rPr b="1" i="1" lang="en-GB" sz="1493">
                <a:solidFill>
                  <a:srgbClr val="000000"/>
                </a:solidFill>
                <a:highlight>
                  <a:srgbClr val="FFFFFF"/>
                </a:highlight>
                <a:latin typeface="Comfortaa"/>
                <a:ea typeface="Comfortaa"/>
                <a:cs typeface="Comfortaa"/>
                <a:sym typeface="Comfortaa"/>
              </a:rPr>
              <a:t> constraint.</a:t>
            </a:r>
            <a:endParaRPr b="1" i="1" sz="1493">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493">
                <a:solidFill>
                  <a:srgbClr val="000000"/>
                </a:solidFill>
                <a:highlight>
                  <a:srgbClr val="FFFFFF"/>
                </a:highlight>
                <a:latin typeface="Comfortaa"/>
                <a:ea typeface="Comfortaa"/>
                <a:cs typeface="Comfortaa"/>
                <a:sym typeface="Comfortaa"/>
              </a:rPr>
              <a:t>However, you can have many </a:t>
            </a:r>
            <a:r>
              <a:rPr b="1" i="1" lang="en-GB" sz="1543">
                <a:solidFill>
                  <a:srgbClr val="DC143C"/>
                </a:solidFill>
                <a:highlight>
                  <a:srgbClr val="FFFFFF"/>
                </a:highlight>
                <a:latin typeface="Comfortaa"/>
                <a:ea typeface="Comfortaa"/>
                <a:cs typeface="Comfortaa"/>
                <a:sym typeface="Comfortaa"/>
              </a:rPr>
              <a:t>UNIQUE</a:t>
            </a:r>
            <a:r>
              <a:rPr b="1" i="1" lang="en-GB" sz="1493">
                <a:solidFill>
                  <a:srgbClr val="000000"/>
                </a:solidFill>
                <a:highlight>
                  <a:srgbClr val="FFFFFF"/>
                </a:highlight>
                <a:latin typeface="Comfortaa"/>
                <a:ea typeface="Comfortaa"/>
                <a:cs typeface="Comfortaa"/>
                <a:sym typeface="Comfortaa"/>
              </a:rPr>
              <a:t> constraints per table, but only one </a:t>
            </a:r>
            <a:r>
              <a:rPr b="1" i="1" lang="en-GB" sz="1543">
                <a:solidFill>
                  <a:srgbClr val="DC143C"/>
                </a:solidFill>
                <a:highlight>
                  <a:srgbClr val="FFFFFF"/>
                </a:highlight>
                <a:latin typeface="Comfortaa"/>
                <a:ea typeface="Comfortaa"/>
                <a:cs typeface="Comfortaa"/>
                <a:sym typeface="Comfortaa"/>
              </a:rPr>
              <a:t>PRIMARY KEY</a:t>
            </a:r>
            <a:r>
              <a:rPr b="1" i="1" lang="en-GB" sz="1493">
                <a:solidFill>
                  <a:srgbClr val="000000"/>
                </a:solidFill>
                <a:highlight>
                  <a:srgbClr val="FFFFFF"/>
                </a:highlight>
                <a:latin typeface="Comfortaa"/>
                <a:ea typeface="Comfortaa"/>
                <a:cs typeface="Comfortaa"/>
                <a:sym typeface="Comfortaa"/>
              </a:rPr>
              <a:t> constraint per table.</a:t>
            </a:r>
            <a:endParaRPr b="1" sz="1241">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None/>
            </a:pPr>
            <a:r>
              <a:rPr b="1" i="1" lang="en-GB" sz="1899" u="sng">
                <a:solidFill>
                  <a:srgbClr val="FF9900"/>
                </a:solidFill>
                <a:highlight>
                  <a:schemeClr val="dk1"/>
                </a:highlight>
                <a:latin typeface="Comfortaa"/>
                <a:ea typeface="Comfortaa"/>
                <a:cs typeface="Comfortaa"/>
                <a:sym typeface="Comfortaa"/>
              </a:rPr>
              <a:t>Syntax for column level:</a:t>
            </a:r>
            <a:endParaRPr b="1" i="1" sz="1899" u="sng">
              <a:solidFill>
                <a:srgbClr val="FF99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b="1" lang="en-GB" sz="1099">
                <a:solidFill>
                  <a:srgbClr val="000000"/>
                </a:solidFill>
                <a:highlight>
                  <a:schemeClr val="dk1"/>
                </a:highlight>
                <a:latin typeface="Comfortaa"/>
                <a:ea typeface="Comfortaa"/>
                <a:cs typeface="Comfortaa"/>
                <a:sym typeface="Comfortaa"/>
              </a:rPr>
              <a:t>Attribute name datatype(size) </a:t>
            </a:r>
            <a:r>
              <a:rPr lang="en-GB" sz="1199">
                <a:solidFill>
                  <a:srgbClr val="000000"/>
                </a:solidFill>
                <a:highlight>
                  <a:schemeClr val="dk1"/>
                </a:highlight>
                <a:latin typeface="Comfortaa"/>
                <a:ea typeface="Comfortaa"/>
                <a:cs typeface="Comfortaa"/>
                <a:sym typeface="Comfortaa"/>
              </a:rPr>
              <a:t> CONSTRAINT constraint_name</a:t>
            </a:r>
            <a:r>
              <a:rPr b="1" lang="en-GB" sz="1099">
                <a:solidFill>
                  <a:srgbClr val="000000"/>
                </a:solidFill>
                <a:highlight>
                  <a:schemeClr val="dk1"/>
                </a:highlight>
                <a:latin typeface="Comfortaa"/>
                <a:ea typeface="Comfortaa"/>
                <a:cs typeface="Comfortaa"/>
                <a:sym typeface="Comfortaa"/>
              </a:rPr>
              <a:t> UNIQUE;</a:t>
            </a:r>
            <a:endParaRPr b="1" sz="1099">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b="1" i="1" lang="en-GB" sz="1899" u="sng">
                <a:solidFill>
                  <a:srgbClr val="FF9900"/>
                </a:solidFill>
                <a:highlight>
                  <a:schemeClr val="dk1"/>
                </a:highlight>
                <a:latin typeface="Comfortaa"/>
                <a:ea typeface="Comfortaa"/>
                <a:cs typeface="Comfortaa"/>
                <a:sym typeface="Comfortaa"/>
              </a:rPr>
              <a:t>Syntax for table level:</a:t>
            </a:r>
            <a:endParaRPr b="1" i="1" sz="1899" u="sng">
              <a:solidFill>
                <a:srgbClr val="FF99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lang="en-GB" sz="1142">
                <a:solidFill>
                  <a:srgbClr val="000000"/>
                </a:solidFill>
                <a:highlight>
                  <a:schemeClr val="dk1"/>
                </a:highlight>
                <a:latin typeface="Comfortaa"/>
                <a:ea typeface="Comfortaa"/>
                <a:cs typeface="Comfortaa"/>
                <a:sym typeface="Comfortaa"/>
              </a:rPr>
              <a:t>CONSTRAINT constraint name UNIQUE(column names),</a:t>
            </a:r>
            <a:endParaRPr sz="1142">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1400"/>
              </a:spcAft>
              <a:buNone/>
            </a:pPr>
            <a:r>
              <a:t/>
            </a:r>
            <a:endParaRPr b="1" i="1" sz="1899" u="sng">
              <a:solidFill>
                <a:srgbClr val="FF9900"/>
              </a:solidFill>
              <a:highlight>
                <a:schemeClr val="dk1"/>
              </a:highlight>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3"/>
          <p:cNvSpPr txBox="1"/>
          <p:nvPr>
            <p:ph idx="1" type="body"/>
          </p:nvPr>
        </p:nvSpPr>
        <p:spPr>
          <a:xfrm>
            <a:off x="286350" y="188750"/>
            <a:ext cx="8571300" cy="4763700"/>
          </a:xfrm>
          <a:prstGeom prst="rect">
            <a:avLst/>
          </a:prstGeom>
        </p:spPr>
        <p:txBody>
          <a:bodyPr anchorCtr="0" anchor="t" bIns="91425" lIns="91425" spcFirstLastPara="1" rIns="91425" wrap="square" tIns="91425">
            <a:normAutofit fontScale="92500" lnSpcReduction="20000"/>
          </a:bodyPr>
          <a:lstStyle/>
          <a:p>
            <a:pPr indent="0" lvl="0" marL="0" rtl="0" algn="l">
              <a:lnSpc>
                <a:spcPct val="105000"/>
              </a:lnSpc>
              <a:spcBef>
                <a:spcPts val="1400"/>
              </a:spcBef>
              <a:spcAft>
                <a:spcPts val="0"/>
              </a:spcAft>
              <a:buNone/>
            </a:pPr>
            <a:r>
              <a:t/>
            </a:r>
            <a:endParaRPr b="1" i="1" sz="1127">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45448"/>
              <a:buFont typeface="Arial"/>
              <a:buNone/>
            </a:pPr>
            <a:r>
              <a:rPr b="1" i="1" lang="en-GB" sz="2238" u="sng">
                <a:solidFill>
                  <a:srgbClr val="741B47"/>
                </a:solidFill>
              </a:rPr>
              <a:t>4) Primary Key Constraint:</a:t>
            </a:r>
            <a:endParaRPr b="1" i="1" sz="2238" u="sng">
              <a:solidFill>
                <a:srgbClr val="741B47"/>
              </a:solidFill>
            </a:endParaRPr>
          </a:p>
          <a:p>
            <a:pPr indent="0" lvl="0" marL="0" rtl="0" algn="l">
              <a:lnSpc>
                <a:spcPct val="105000"/>
              </a:lnSpc>
              <a:spcBef>
                <a:spcPts val="1400"/>
              </a:spcBef>
              <a:spcAft>
                <a:spcPts val="0"/>
              </a:spcAft>
              <a:buClr>
                <a:srgbClr val="000000"/>
              </a:buClr>
              <a:buSzPct val="58253"/>
              <a:buFont typeface="Arial"/>
              <a:buNone/>
            </a:pPr>
            <a:r>
              <a:rPr b="1" i="1" lang="en-GB" sz="1746">
                <a:solidFill>
                  <a:srgbClr val="000000"/>
                </a:solidFill>
                <a:highlight>
                  <a:srgbClr val="FFFFFF"/>
                </a:highlight>
                <a:latin typeface="Comfortaa"/>
                <a:ea typeface="Comfortaa"/>
                <a:cs typeface="Comfortaa"/>
                <a:sym typeface="Comfortaa"/>
              </a:rPr>
              <a:t>The </a:t>
            </a:r>
            <a:r>
              <a:rPr b="1" i="1" lang="en-GB" sz="1746">
                <a:solidFill>
                  <a:srgbClr val="DC143C"/>
                </a:solidFill>
                <a:highlight>
                  <a:srgbClr val="FFFFFF"/>
                </a:highlight>
                <a:latin typeface="Comfortaa"/>
                <a:ea typeface="Comfortaa"/>
                <a:cs typeface="Comfortaa"/>
                <a:sym typeface="Comfortaa"/>
              </a:rPr>
              <a:t>PRIMARY KEY</a:t>
            </a:r>
            <a:r>
              <a:rPr b="1" i="1" lang="en-GB" sz="1746">
                <a:solidFill>
                  <a:srgbClr val="000000"/>
                </a:solidFill>
                <a:highlight>
                  <a:srgbClr val="FFFFFF"/>
                </a:highlight>
                <a:latin typeface="Comfortaa"/>
                <a:ea typeface="Comfortaa"/>
                <a:cs typeface="Comfortaa"/>
                <a:sym typeface="Comfortaa"/>
              </a:rPr>
              <a:t> constraint uniquely identifies each record in a table.</a:t>
            </a:r>
            <a:endParaRPr b="1" i="1" sz="1746">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58253"/>
              <a:buFont typeface="Arial"/>
              <a:buNone/>
            </a:pPr>
            <a:r>
              <a:rPr b="1" i="1" lang="en-GB" sz="1746">
                <a:solidFill>
                  <a:srgbClr val="000000"/>
                </a:solidFill>
                <a:highlight>
                  <a:srgbClr val="FFFFFF"/>
                </a:highlight>
                <a:latin typeface="Comfortaa"/>
                <a:ea typeface="Comfortaa"/>
                <a:cs typeface="Comfortaa"/>
                <a:sym typeface="Comfortaa"/>
              </a:rPr>
              <a:t>Primary keys must contain UNIQUE values, and cannot contain NULL values.</a:t>
            </a:r>
            <a:endParaRPr b="1" i="1" sz="1746">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58253"/>
              <a:buFont typeface="Arial"/>
              <a:buNone/>
            </a:pPr>
            <a:r>
              <a:rPr b="1" i="1" lang="en-GB" sz="1746">
                <a:solidFill>
                  <a:srgbClr val="000000"/>
                </a:solidFill>
                <a:highlight>
                  <a:srgbClr val="FFFFFF"/>
                </a:highlight>
                <a:latin typeface="Comfortaa"/>
                <a:ea typeface="Comfortaa"/>
                <a:cs typeface="Comfortaa"/>
                <a:sym typeface="Comfortaa"/>
              </a:rPr>
              <a:t>A table can have only ONE primary key; and in the table, this primary key can consist of single or multiple columns (fields).</a:t>
            </a:r>
            <a:endParaRPr b="1" i="1" sz="1746">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63631"/>
              <a:buFont typeface="Arial"/>
              <a:buNone/>
            </a:pPr>
            <a:r>
              <a:rPr b="1" i="1" lang="en-GB" sz="1599" u="sng">
                <a:solidFill>
                  <a:srgbClr val="FF9900"/>
                </a:solidFill>
                <a:highlight>
                  <a:srgbClr val="FFFFFF"/>
                </a:highlight>
                <a:latin typeface="Comfortaa"/>
                <a:ea typeface="Comfortaa"/>
                <a:cs typeface="Comfortaa"/>
                <a:sym typeface="Comfortaa"/>
              </a:rPr>
              <a:t>Syntax for column level:</a:t>
            </a:r>
            <a:endParaRPr b="1" i="1" sz="1599" u="sng">
              <a:solidFill>
                <a:srgbClr val="FF99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84859"/>
              <a:buFont typeface="Arial"/>
              <a:buNone/>
            </a:pPr>
            <a:r>
              <a:rPr b="1" i="1" lang="en-GB">
                <a:solidFill>
                  <a:srgbClr val="000000"/>
                </a:solidFill>
                <a:highlight>
                  <a:srgbClr val="FFFFFF"/>
                </a:highlight>
                <a:latin typeface="Comfortaa"/>
                <a:ea typeface="Comfortaa"/>
                <a:cs typeface="Comfortaa"/>
                <a:sym typeface="Comfortaa"/>
              </a:rPr>
              <a:t>Attribute name datatype(size) </a:t>
            </a:r>
            <a:r>
              <a:rPr lang="en-GB" sz="1199">
                <a:solidFill>
                  <a:srgbClr val="000000"/>
                </a:solidFill>
                <a:highlight>
                  <a:schemeClr val="dk1"/>
                </a:highlight>
                <a:latin typeface="Comfortaa"/>
                <a:ea typeface="Comfortaa"/>
                <a:cs typeface="Comfortaa"/>
                <a:sym typeface="Comfortaa"/>
              </a:rPr>
              <a:t>CONSTRAINT</a:t>
            </a:r>
            <a:endParaRPr sz="1199">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84859"/>
              <a:buFont typeface="Arial"/>
              <a:buNone/>
            </a:pPr>
            <a:r>
              <a:rPr lang="en-GB" sz="1199">
                <a:solidFill>
                  <a:srgbClr val="000000"/>
                </a:solidFill>
                <a:highlight>
                  <a:schemeClr val="dk1"/>
                </a:highlight>
                <a:latin typeface="Comfortaa"/>
                <a:ea typeface="Comfortaa"/>
                <a:cs typeface="Comfortaa"/>
                <a:sym typeface="Comfortaa"/>
              </a:rPr>
              <a:t> constraint_name</a:t>
            </a:r>
            <a:r>
              <a:rPr b="1" i="1" lang="en-GB">
                <a:solidFill>
                  <a:srgbClr val="000000"/>
                </a:solidFill>
                <a:highlight>
                  <a:srgbClr val="FFFFFF"/>
                </a:highlight>
                <a:latin typeface="Comfortaa"/>
                <a:ea typeface="Comfortaa"/>
                <a:cs typeface="Comfortaa"/>
                <a:sym typeface="Comfortaa"/>
              </a:rPr>
              <a:t> PRIMARY KEY;</a:t>
            </a:r>
            <a:endParaRPr b="1" i="1">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63631"/>
              <a:buFont typeface="Arial"/>
              <a:buNone/>
            </a:pPr>
            <a:r>
              <a:rPr b="1" i="1" lang="en-GB" sz="1599" u="sng">
                <a:solidFill>
                  <a:srgbClr val="FF9900"/>
                </a:solidFill>
                <a:highlight>
                  <a:schemeClr val="dk1"/>
                </a:highlight>
                <a:latin typeface="Comfortaa"/>
                <a:ea typeface="Comfortaa"/>
                <a:cs typeface="Comfortaa"/>
                <a:sym typeface="Comfortaa"/>
              </a:rPr>
              <a:t>Syntax for Table level:</a:t>
            </a:r>
            <a:endParaRPr b="1" i="1">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78269"/>
              <a:buFont typeface="Arial"/>
              <a:buNone/>
            </a:pPr>
            <a:r>
              <a:rPr b="1" i="1" lang="en-GB">
                <a:solidFill>
                  <a:srgbClr val="000000"/>
                </a:solidFill>
                <a:highlight>
                  <a:srgbClr val="FFFFFF"/>
                </a:highlight>
                <a:latin typeface="Comfortaa"/>
                <a:ea typeface="Comfortaa"/>
                <a:cs typeface="Comfortaa"/>
                <a:sym typeface="Comfortaa"/>
              </a:rPr>
              <a:t>CONSTRAINT constraint name PRIMARY KEY(column names);</a:t>
            </a:r>
            <a:endParaRPr>
              <a:solidFill>
                <a:srgbClr val="000000"/>
              </a:solidFill>
            </a:endParaRPr>
          </a:p>
          <a:p>
            <a:pPr indent="0" lvl="0" marL="0" rtl="0" algn="l">
              <a:lnSpc>
                <a:spcPct val="105000"/>
              </a:lnSpc>
              <a:spcBef>
                <a:spcPts val="1400"/>
              </a:spcBef>
              <a:spcAft>
                <a:spcPts val="0"/>
              </a:spcAft>
              <a:buNone/>
            </a:pPr>
            <a:r>
              <a:t/>
            </a:r>
            <a:endParaRPr b="1" i="1" sz="1127">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1400"/>
              </a:spcAft>
              <a:buSzPct val="90266"/>
              <a:buNone/>
            </a:pPr>
            <a:r>
              <a:t/>
            </a:r>
            <a:endParaRPr b="1" i="1" sz="1127">
              <a:solidFill>
                <a:srgbClr val="000000"/>
              </a:solidFill>
              <a:highlight>
                <a:srgbClr val="FFFFFF"/>
              </a:highlight>
              <a:latin typeface="Comfortaa"/>
              <a:ea typeface="Comfortaa"/>
              <a:cs typeface="Comfortaa"/>
              <a:sym typeface="Comfortaa"/>
            </a:endParaRPr>
          </a:p>
        </p:txBody>
      </p:sp>
      <p:pic>
        <p:nvPicPr>
          <p:cNvPr id="662" name="Google Shape;662;p83"/>
          <p:cNvPicPr preferRelativeResize="0"/>
          <p:nvPr/>
        </p:nvPicPr>
        <p:blipFill>
          <a:blip r:embed="rId3">
            <a:alphaModFix/>
          </a:blip>
          <a:stretch>
            <a:fillRect/>
          </a:stretch>
        </p:blipFill>
        <p:spPr>
          <a:xfrm>
            <a:off x="2469700" y="4070725"/>
            <a:ext cx="4471325" cy="821125"/>
          </a:xfrm>
          <a:prstGeom prst="rect">
            <a:avLst/>
          </a:prstGeom>
          <a:noFill/>
          <a:ln>
            <a:noFill/>
          </a:ln>
        </p:spPr>
      </p:pic>
      <p:pic>
        <p:nvPicPr>
          <p:cNvPr id="663" name="Google Shape;663;p83"/>
          <p:cNvPicPr preferRelativeResize="0"/>
          <p:nvPr/>
        </p:nvPicPr>
        <p:blipFill rotWithShape="1">
          <a:blip r:embed="rId4">
            <a:alphaModFix/>
          </a:blip>
          <a:srcRect b="14045" l="0" r="0" t="0"/>
          <a:stretch/>
        </p:blipFill>
        <p:spPr>
          <a:xfrm>
            <a:off x="3941450" y="2358650"/>
            <a:ext cx="4339575" cy="1403450"/>
          </a:xfrm>
          <a:prstGeom prst="rect">
            <a:avLst/>
          </a:prstGeom>
          <a:noFill/>
          <a:ln>
            <a:noFill/>
          </a:ln>
        </p:spPr>
      </p:pic>
      <p:cxnSp>
        <p:nvCxnSpPr>
          <p:cNvPr id="664" name="Google Shape;664;p83"/>
          <p:cNvCxnSpPr/>
          <p:nvPr/>
        </p:nvCxnSpPr>
        <p:spPr>
          <a:xfrm flipH="1">
            <a:off x="6671750" y="2219050"/>
            <a:ext cx="874500" cy="338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4"/>
          <p:cNvSpPr txBox="1"/>
          <p:nvPr>
            <p:ph idx="1" type="body"/>
          </p:nvPr>
        </p:nvSpPr>
        <p:spPr>
          <a:xfrm>
            <a:off x="286350" y="487275"/>
            <a:ext cx="8571300" cy="4479000"/>
          </a:xfrm>
          <a:prstGeom prst="rect">
            <a:avLst/>
          </a:prstGeom>
        </p:spPr>
        <p:txBody>
          <a:bodyPr anchorCtr="0" anchor="t" bIns="91425" lIns="91425" spcFirstLastPara="1" rIns="91425" wrap="square" tIns="91425">
            <a:normAutofit fontScale="92500" lnSpcReduction="20000"/>
          </a:bodyPr>
          <a:lstStyle/>
          <a:p>
            <a:pPr indent="0" lvl="0" marL="0" rtl="0" algn="l">
              <a:lnSpc>
                <a:spcPct val="105000"/>
              </a:lnSpc>
              <a:spcBef>
                <a:spcPts val="0"/>
              </a:spcBef>
              <a:spcAft>
                <a:spcPts val="0"/>
              </a:spcAft>
              <a:buClr>
                <a:srgbClr val="000000"/>
              </a:buClr>
              <a:buSzPct val="45284"/>
              <a:buFont typeface="Arial"/>
              <a:buNone/>
            </a:pPr>
            <a:r>
              <a:rPr b="1" i="1" lang="en-GB" sz="2246" u="sng">
                <a:solidFill>
                  <a:srgbClr val="741B47"/>
                </a:solidFill>
              </a:rPr>
              <a:t>5</a:t>
            </a:r>
            <a:r>
              <a:rPr b="1" i="1" lang="en-GB" sz="2246" u="sng">
                <a:solidFill>
                  <a:srgbClr val="741B47"/>
                </a:solidFill>
              </a:rPr>
              <a:t>) Foreign Key Constraint:</a:t>
            </a:r>
            <a:endParaRPr b="1" i="1" sz="2246" u="sng">
              <a:solidFill>
                <a:srgbClr val="741B47"/>
              </a:solidFill>
            </a:endParaRPr>
          </a:p>
          <a:p>
            <a:pPr indent="0" lvl="0" marL="0" rtl="0" algn="l">
              <a:spcBef>
                <a:spcPts val="1400"/>
              </a:spcBef>
              <a:spcAft>
                <a:spcPts val="0"/>
              </a:spcAft>
              <a:buNone/>
            </a:pPr>
            <a:r>
              <a:rPr b="1" i="1" lang="en-GB" sz="1525">
                <a:solidFill>
                  <a:srgbClr val="000000"/>
                </a:solidFill>
                <a:highlight>
                  <a:srgbClr val="FFFFFF"/>
                </a:highlight>
                <a:latin typeface="Comfortaa"/>
                <a:ea typeface="Comfortaa"/>
                <a:cs typeface="Comfortaa"/>
                <a:sym typeface="Comfortaa"/>
              </a:rPr>
              <a:t>The </a:t>
            </a:r>
            <a:r>
              <a:rPr b="1" i="1" lang="en-GB" sz="1575">
                <a:solidFill>
                  <a:srgbClr val="DC143C"/>
                </a:solidFill>
                <a:highlight>
                  <a:srgbClr val="FFFFFF"/>
                </a:highlight>
                <a:latin typeface="Comfortaa"/>
                <a:ea typeface="Comfortaa"/>
                <a:cs typeface="Comfortaa"/>
                <a:sym typeface="Comfortaa"/>
              </a:rPr>
              <a:t>FOREIGN KEY</a:t>
            </a:r>
            <a:r>
              <a:rPr b="1" i="1" lang="en-GB" sz="1525">
                <a:solidFill>
                  <a:srgbClr val="000000"/>
                </a:solidFill>
                <a:highlight>
                  <a:srgbClr val="FFFFFF"/>
                </a:highlight>
                <a:latin typeface="Comfortaa"/>
                <a:ea typeface="Comfortaa"/>
                <a:cs typeface="Comfortaa"/>
                <a:sym typeface="Comfortaa"/>
              </a:rPr>
              <a:t> constraint is used to prevent actions that would destroy links between tables.</a:t>
            </a:r>
            <a:endParaRPr b="1" i="1" sz="1525">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525">
                <a:solidFill>
                  <a:srgbClr val="000000"/>
                </a:solidFill>
                <a:highlight>
                  <a:srgbClr val="FFFFFF"/>
                </a:highlight>
                <a:latin typeface="Comfortaa"/>
                <a:ea typeface="Comfortaa"/>
                <a:cs typeface="Comfortaa"/>
                <a:sym typeface="Comfortaa"/>
              </a:rPr>
              <a:t>A </a:t>
            </a:r>
            <a:r>
              <a:rPr b="1" i="1" lang="en-GB" sz="1575">
                <a:solidFill>
                  <a:srgbClr val="DC143C"/>
                </a:solidFill>
                <a:highlight>
                  <a:srgbClr val="FFFFFF"/>
                </a:highlight>
                <a:latin typeface="Comfortaa"/>
                <a:ea typeface="Comfortaa"/>
                <a:cs typeface="Comfortaa"/>
                <a:sym typeface="Comfortaa"/>
              </a:rPr>
              <a:t>FOREIGN KEY</a:t>
            </a:r>
            <a:r>
              <a:rPr b="1" i="1" lang="en-GB" sz="1525">
                <a:solidFill>
                  <a:srgbClr val="000000"/>
                </a:solidFill>
                <a:highlight>
                  <a:srgbClr val="FFFFFF"/>
                </a:highlight>
                <a:latin typeface="Comfortaa"/>
                <a:ea typeface="Comfortaa"/>
                <a:cs typeface="Comfortaa"/>
                <a:sym typeface="Comfortaa"/>
              </a:rPr>
              <a:t> is a field (or collection of fields) in one table, that refers to the </a:t>
            </a:r>
            <a:r>
              <a:rPr b="1" i="1" lang="en-GB" sz="1575" u="sng">
                <a:solidFill>
                  <a:schemeClr val="hlink"/>
                </a:solidFill>
                <a:highlight>
                  <a:srgbClr val="FFFFFF"/>
                </a:highlight>
                <a:latin typeface="Comfortaa"/>
                <a:ea typeface="Comfortaa"/>
                <a:cs typeface="Comfortaa"/>
                <a:sym typeface="Comfortaa"/>
                <a:hlinkClick r:id="rId3"/>
              </a:rPr>
              <a:t>PRIMARY KEY</a:t>
            </a:r>
            <a:r>
              <a:rPr b="1" i="1" lang="en-GB" sz="1525">
                <a:solidFill>
                  <a:srgbClr val="000000"/>
                </a:solidFill>
                <a:highlight>
                  <a:srgbClr val="FFFFFF"/>
                </a:highlight>
                <a:latin typeface="Comfortaa"/>
                <a:ea typeface="Comfortaa"/>
                <a:cs typeface="Comfortaa"/>
                <a:sym typeface="Comfortaa"/>
              </a:rPr>
              <a:t> of another table or of the same table.</a:t>
            </a:r>
            <a:endParaRPr b="1" i="1" sz="1525">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525">
                <a:solidFill>
                  <a:srgbClr val="000000"/>
                </a:solidFill>
                <a:highlight>
                  <a:srgbClr val="FFFFFF"/>
                </a:highlight>
                <a:latin typeface="Comfortaa"/>
                <a:ea typeface="Comfortaa"/>
                <a:cs typeface="Comfortaa"/>
                <a:sym typeface="Comfortaa"/>
              </a:rPr>
              <a:t>The table with the foreign key is called the child table, and the table with the primary key is called the referenced or parent table.</a:t>
            </a:r>
            <a:endParaRPr b="1" i="1" sz="1082">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55469"/>
              <a:buFont typeface="Arial"/>
              <a:buNone/>
            </a:pPr>
            <a:r>
              <a:rPr b="1" i="1" lang="en-GB" sz="1834" u="sng">
                <a:solidFill>
                  <a:srgbClr val="FF9900"/>
                </a:solidFill>
                <a:highlight>
                  <a:srgbClr val="FFFFFF"/>
                </a:highlight>
                <a:latin typeface="Comfortaa"/>
                <a:ea typeface="Comfortaa"/>
                <a:cs typeface="Comfortaa"/>
                <a:sym typeface="Comfortaa"/>
              </a:rPr>
              <a:t>Syntax :</a:t>
            </a:r>
            <a:endParaRPr b="1" i="1" sz="1834" u="sng">
              <a:solidFill>
                <a:srgbClr val="FF99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Clr>
                <a:srgbClr val="000000"/>
              </a:buClr>
              <a:buSzPct val="68305"/>
              <a:buFont typeface="Arial"/>
              <a:buNone/>
            </a:pPr>
            <a:r>
              <a:rPr lang="en-GB" sz="1489">
                <a:solidFill>
                  <a:srgbClr val="999999"/>
                </a:solidFill>
                <a:highlight>
                  <a:srgbClr val="F8F8F8"/>
                </a:highlight>
                <a:latin typeface="Courier New"/>
                <a:ea typeface="Courier New"/>
                <a:cs typeface="Courier New"/>
                <a:sym typeface="Courier New"/>
              </a:rPr>
              <a:t>[</a:t>
            </a:r>
            <a:r>
              <a:rPr lang="en-GB" sz="1489">
                <a:solidFill>
                  <a:srgbClr val="0077AA"/>
                </a:solidFill>
                <a:highlight>
                  <a:srgbClr val="F8F8F8"/>
                </a:highlight>
                <a:latin typeface="Courier New"/>
                <a:ea typeface="Courier New"/>
                <a:cs typeface="Courier New"/>
                <a:sym typeface="Courier New"/>
              </a:rPr>
              <a:t>CONSTRAINT</a:t>
            </a:r>
            <a:r>
              <a:rPr lang="en-GB" sz="1489">
                <a:solidFill>
                  <a:srgbClr val="000000"/>
                </a:solidFill>
                <a:highlight>
                  <a:srgbClr val="F8F8F8"/>
                </a:highlight>
                <a:latin typeface="Courier New"/>
                <a:ea typeface="Courier New"/>
                <a:cs typeface="Courier New"/>
                <a:sym typeface="Courier New"/>
              </a:rPr>
              <a:t> </a:t>
            </a:r>
            <a:r>
              <a:rPr lang="en-GB" sz="1489">
                <a:solidFill>
                  <a:srgbClr val="999999"/>
                </a:solidFill>
                <a:highlight>
                  <a:srgbClr val="F8F8F8"/>
                </a:highlight>
                <a:latin typeface="Courier New"/>
                <a:ea typeface="Courier New"/>
                <a:cs typeface="Courier New"/>
                <a:sym typeface="Courier New"/>
              </a:rPr>
              <a:t>[</a:t>
            </a:r>
            <a:r>
              <a:rPr i="1" lang="en-GB" sz="1489">
                <a:solidFill>
                  <a:srgbClr val="000000"/>
                </a:solidFill>
                <a:highlight>
                  <a:srgbClr val="F8F8F8"/>
                </a:highlight>
                <a:latin typeface="Courier New"/>
                <a:ea typeface="Courier New"/>
                <a:cs typeface="Courier New"/>
                <a:sym typeface="Courier New"/>
              </a:rPr>
              <a:t>symbol</a:t>
            </a:r>
            <a:r>
              <a:rPr lang="en-GB" sz="1489">
                <a:solidFill>
                  <a:srgbClr val="999999"/>
                </a:solidFill>
                <a:highlight>
                  <a:srgbClr val="F8F8F8"/>
                </a:highlight>
                <a:latin typeface="Courier New"/>
                <a:ea typeface="Courier New"/>
                <a:cs typeface="Courier New"/>
                <a:sym typeface="Courier New"/>
              </a:rPr>
              <a:t>]]</a:t>
            </a:r>
            <a:r>
              <a:rPr lang="en-GB" sz="1489">
                <a:solidFill>
                  <a:srgbClr val="000000"/>
                </a:solidFill>
                <a:highlight>
                  <a:srgbClr val="F8F8F8"/>
                </a:highlight>
                <a:latin typeface="Courier New"/>
                <a:ea typeface="Courier New"/>
                <a:cs typeface="Courier New"/>
                <a:sym typeface="Courier New"/>
              </a:rPr>
              <a:t> </a:t>
            </a:r>
            <a:r>
              <a:rPr lang="en-GB" sz="1489">
                <a:solidFill>
                  <a:srgbClr val="0077AA"/>
                </a:solidFill>
                <a:highlight>
                  <a:srgbClr val="F8F8F8"/>
                </a:highlight>
                <a:latin typeface="Courier New"/>
                <a:ea typeface="Courier New"/>
                <a:cs typeface="Courier New"/>
                <a:sym typeface="Courier New"/>
              </a:rPr>
              <a:t>FOREIGN</a:t>
            </a:r>
            <a:r>
              <a:rPr lang="en-GB" sz="1489">
                <a:solidFill>
                  <a:srgbClr val="000000"/>
                </a:solidFill>
                <a:highlight>
                  <a:srgbClr val="F8F8F8"/>
                </a:highlight>
                <a:latin typeface="Courier New"/>
                <a:ea typeface="Courier New"/>
                <a:cs typeface="Courier New"/>
                <a:sym typeface="Courier New"/>
              </a:rPr>
              <a:t> </a:t>
            </a:r>
            <a:r>
              <a:rPr lang="en-GB" sz="1489">
                <a:solidFill>
                  <a:srgbClr val="0077AA"/>
                </a:solidFill>
                <a:highlight>
                  <a:srgbClr val="F8F8F8"/>
                </a:highlight>
                <a:latin typeface="Courier New"/>
                <a:ea typeface="Courier New"/>
                <a:cs typeface="Courier New"/>
                <a:sym typeface="Courier New"/>
              </a:rPr>
              <a:t>KEY</a:t>
            </a:r>
            <a:endParaRPr sz="1489">
              <a:solidFill>
                <a:srgbClr val="000000"/>
              </a:solidFill>
              <a:highlight>
                <a:srgbClr val="F8F8F8"/>
              </a:highlight>
              <a:latin typeface="Courier New"/>
              <a:ea typeface="Courier New"/>
              <a:cs typeface="Courier New"/>
              <a:sym typeface="Courier New"/>
            </a:endParaRPr>
          </a:p>
          <a:p>
            <a:pPr indent="0" lvl="0" marL="0" rtl="0" algn="l">
              <a:lnSpc>
                <a:spcPct val="105000"/>
              </a:lnSpc>
              <a:spcBef>
                <a:spcPts val="1400"/>
              </a:spcBef>
              <a:spcAft>
                <a:spcPts val="0"/>
              </a:spcAft>
              <a:buClr>
                <a:srgbClr val="000000"/>
              </a:buClr>
              <a:buSzPct val="68305"/>
              <a:buFont typeface="Arial"/>
              <a:buNone/>
            </a:pPr>
            <a:r>
              <a:rPr lang="en-GB" sz="1489">
                <a:solidFill>
                  <a:srgbClr val="999999"/>
                </a:solidFill>
                <a:highlight>
                  <a:srgbClr val="F8F8F8"/>
                </a:highlight>
                <a:latin typeface="Courier New"/>
                <a:ea typeface="Courier New"/>
                <a:cs typeface="Courier New"/>
                <a:sym typeface="Courier New"/>
              </a:rPr>
              <a:t>[</a:t>
            </a:r>
            <a:r>
              <a:rPr i="1" lang="en-GB" sz="1489">
                <a:solidFill>
                  <a:srgbClr val="000000"/>
                </a:solidFill>
                <a:highlight>
                  <a:srgbClr val="F8F8F8"/>
                </a:highlight>
                <a:latin typeface="Courier New"/>
                <a:ea typeface="Courier New"/>
                <a:cs typeface="Courier New"/>
                <a:sym typeface="Courier New"/>
              </a:rPr>
              <a:t>index_name</a:t>
            </a:r>
            <a:r>
              <a:rPr lang="en-GB" sz="1489">
                <a:solidFill>
                  <a:srgbClr val="999999"/>
                </a:solidFill>
                <a:highlight>
                  <a:srgbClr val="F8F8F8"/>
                </a:highlight>
                <a:latin typeface="Courier New"/>
                <a:ea typeface="Courier New"/>
                <a:cs typeface="Courier New"/>
                <a:sym typeface="Courier New"/>
              </a:rPr>
              <a:t>]</a:t>
            </a:r>
            <a:r>
              <a:rPr lang="en-GB" sz="1489">
                <a:solidFill>
                  <a:srgbClr val="000000"/>
                </a:solidFill>
                <a:highlight>
                  <a:srgbClr val="F8F8F8"/>
                </a:highlight>
                <a:latin typeface="Courier New"/>
                <a:ea typeface="Courier New"/>
                <a:cs typeface="Courier New"/>
                <a:sym typeface="Courier New"/>
              </a:rPr>
              <a:t> </a:t>
            </a:r>
            <a:r>
              <a:rPr lang="en-GB" sz="1489">
                <a:solidFill>
                  <a:srgbClr val="999999"/>
                </a:solidFill>
                <a:highlight>
                  <a:srgbClr val="F8F8F8"/>
                </a:highlight>
                <a:latin typeface="Courier New"/>
                <a:ea typeface="Courier New"/>
                <a:cs typeface="Courier New"/>
                <a:sym typeface="Courier New"/>
              </a:rPr>
              <a:t>(</a:t>
            </a:r>
            <a:r>
              <a:rPr i="1" lang="en-GB" sz="1489">
                <a:solidFill>
                  <a:srgbClr val="000000"/>
                </a:solidFill>
                <a:highlight>
                  <a:srgbClr val="F8F8F8"/>
                </a:highlight>
                <a:latin typeface="Courier New"/>
                <a:ea typeface="Courier New"/>
                <a:cs typeface="Courier New"/>
                <a:sym typeface="Courier New"/>
              </a:rPr>
              <a:t>col_name</a:t>
            </a:r>
            <a:r>
              <a:rPr lang="en-GB" sz="1489">
                <a:solidFill>
                  <a:srgbClr val="999999"/>
                </a:solidFill>
                <a:highlight>
                  <a:srgbClr val="F8F8F8"/>
                </a:highlight>
                <a:latin typeface="Courier New"/>
                <a:ea typeface="Courier New"/>
                <a:cs typeface="Courier New"/>
                <a:sym typeface="Courier New"/>
              </a:rPr>
              <a:t>,</a:t>
            </a:r>
            <a:r>
              <a:rPr lang="en-GB" sz="1489">
                <a:solidFill>
                  <a:srgbClr val="000000"/>
                </a:solidFill>
                <a:highlight>
                  <a:srgbClr val="F8F8F8"/>
                </a:highlight>
                <a:latin typeface="Courier New"/>
                <a:ea typeface="Courier New"/>
                <a:cs typeface="Courier New"/>
                <a:sym typeface="Courier New"/>
              </a:rPr>
              <a:t> </a:t>
            </a:r>
            <a:r>
              <a:rPr lang="en-GB" sz="1489">
                <a:solidFill>
                  <a:srgbClr val="999999"/>
                </a:solidFill>
                <a:highlight>
                  <a:srgbClr val="F8F8F8"/>
                </a:highlight>
                <a:latin typeface="Courier New"/>
                <a:ea typeface="Courier New"/>
                <a:cs typeface="Courier New"/>
                <a:sym typeface="Courier New"/>
              </a:rPr>
              <a:t>...)</a:t>
            </a:r>
            <a:endParaRPr sz="1489">
              <a:solidFill>
                <a:srgbClr val="000000"/>
              </a:solidFill>
              <a:highlight>
                <a:srgbClr val="F8F8F8"/>
              </a:highlight>
              <a:latin typeface="Courier New"/>
              <a:ea typeface="Courier New"/>
              <a:cs typeface="Courier New"/>
              <a:sym typeface="Courier New"/>
            </a:endParaRPr>
          </a:p>
          <a:p>
            <a:pPr indent="0" lvl="0" marL="0" rtl="0" algn="l">
              <a:lnSpc>
                <a:spcPct val="105000"/>
              </a:lnSpc>
              <a:spcBef>
                <a:spcPts val="1400"/>
              </a:spcBef>
              <a:spcAft>
                <a:spcPts val="0"/>
              </a:spcAft>
              <a:buClr>
                <a:srgbClr val="000000"/>
              </a:buClr>
              <a:buSzPct val="68305"/>
              <a:buFont typeface="Arial"/>
              <a:buNone/>
            </a:pPr>
            <a:r>
              <a:rPr lang="en-GB" sz="1489">
                <a:solidFill>
                  <a:srgbClr val="0077AA"/>
                </a:solidFill>
                <a:highlight>
                  <a:srgbClr val="F8F8F8"/>
                </a:highlight>
                <a:latin typeface="Courier New"/>
                <a:ea typeface="Courier New"/>
                <a:cs typeface="Courier New"/>
                <a:sym typeface="Courier New"/>
              </a:rPr>
              <a:t>REFERENCES</a:t>
            </a:r>
            <a:r>
              <a:rPr lang="en-GB" sz="1489">
                <a:solidFill>
                  <a:srgbClr val="000000"/>
                </a:solidFill>
                <a:highlight>
                  <a:srgbClr val="F8F8F8"/>
                </a:highlight>
                <a:latin typeface="Courier New"/>
                <a:ea typeface="Courier New"/>
                <a:cs typeface="Courier New"/>
                <a:sym typeface="Courier New"/>
              </a:rPr>
              <a:t> </a:t>
            </a:r>
            <a:r>
              <a:rPr i="1" lang="en-GB" sz="1489">
                <a:solidFill>
                  <a:srgbClr val="000000"/>
                </a:solidFill>
                <a:highlight>
                  <a:srgbClr val="F8F8F8"/>
                </a:highlight>
                <a:latin typeface="Courier New"/>
                <a:ea typeface="Courier New"/>
                <a:cs typeface="Courier New"/>
                <a:sym typeface="Courier New"/>
              </a:rPr>
              <a:t>tbl_name</a:t>
            </a:r>
            <a:r>
              <a:rPr lang="en-GB" sz="1489">
                <a:solidFill>
                  <a:srgbClr val="000000"/>
                </a:solidFill>
                <a:highlight>
                  <a:srgbClr val="F8F8F8"/>
                </a:highlight>
                <a:latin typeface="Courier New"/>
                <a:ea typeface="Courier New"/>
                <a:cs typeface="Courier New"/>
                <a:sym typeface="Courier New"/>
              </a:rPr>
              <a:t> </a:t>
            </a:r>
            <a:r>
              <a:rPr lang="en-GB" sz="1489">
                <a:solidFill>
                  <a:srgbClr val="999999"/>
                </a:solidFill>
                <a:highlight>
                  <a:srgbClr val="F8F8F8"/>
                </a:highlight>
                <a:latin typeface="Courier New"/>
                <a:ea typeface="Courier New"/>
                <a:cs typeface="Courier New"/>
                <a:sym typeface="Courier New"/>
              </a:rPr>
              <a:t>(</a:t>
            </a:r>
            <a:r>
              <a:rPr i="1" lang="en-GB" sz="1489">
                <a:solidFill>
                  <a:srgbClr val="000000"/>
                </a:solidFill>
                <a:highlight>
                  <a:srgbClr val="F8F8F8"/>
                </a:highlight>
                <a:latin typeface="Courier New"/>
                <a:ea typeface="Courier New"/>
                <a:cs typeface="Courier New"/>
                <a:sym typeface="Courier New"/>
              </a:rPr>
              <a:t>col_name</a:t>
            </a:r>
            <a:r>
              <a:rPr lang="en-GB" sz="1489">
                <a:solidFill>
                  <a:srgbClr val="999999"/>
                </a:solidFill>
                <a:highlight>
                  <a:srgbClr val="F8F8F8"/>
                </a:highlight>
                <a:latin typeface="Courier New"/>
                <a:ea typeface="Courier New"/>
                <a:cs typeface="Courier New"/>
                <a:sym typeface="Courier New"/>
              </a:rPr>
              <a:t>,...)</a:t>
            </a:r>
            <a:endParaRPr sz="1489">
              <a:solidFill>
                <a:srgbClr val="000000"/>
              </a:solidFill>
              <a:highlight>
                <a:srgbClr val="F8F8F8"/>
              </a:highlight>
              <a:latin typeface="Courier New"/>
              <a:ea typeface="Courier New"/>
              <a:cs typeface="Courier New"/>
              <a:sym typeface="Courier New"/>
            </a:endParaRPr>
          </a:p>
          <a:p>
            <a:pPr indent="0" lvl="0" marL="0" rtl="0" algn="l">
              <a:lnSpc>
                <a:spcPct val="105000"/>
              </a:lnSpc>
              <a:spcBef>
                <a:spcPts val="1400"/>
              </a:spcBef>
              <a:spcAft>
                <a:spcPts val="0"/>
              </a:spcAft>
              <a:buClr>
                <a:srgbClr val="000000"/>
              </a:buClr>
              <a:buSzPct val="68305"/>
              <a:buFont typeface="Arial"/>
              <a:buNone/>
            </a:pPr>
            <a:r>
              <a:rPr lang="en-GB" sz="1489">
                <a:solidFill>
                  <a:srgbClr val="999999"/>
                </a:solidFill>
                <a:highlight>
                  <a:srgbClr val="F8F8F8"/>
                </a:highlight>
                <a:latin typeface="Courier New"/>
                <a:ea typeface="Courier New"/>
                <a:cs typeface="Courier New"/>
                <a:sym typeface="Courier New"/>
              </a:rPr>
              <a:t>[</a:t>
            </a:r>
            <a:r>
              <a:rPr lang="en-GB" sz="1489">
                <a:solidFill>
                  <a:srgbClr val="0077AA"/>
                </a:solidFill>
                <a:highlight>
                  <a:srgbClr val="F8F8F8"/>
                </a:highlight>
                <a:latin typeface="Courier New"/>
                <a:ea typeface="Courier New"/>
                <a:cs typeface="Courier New"/>
                <a:sym typeface="Courier New"/>
              </a:rPr>
              <a:t>ON</a:t>
            </a:r>
            <a:r>
              <a:rPr lang="en-GB" sz="1489">
                <a:solidFill>
                  <a:srgbClr val="000000"/>
                </a:solidFill>
                <a:highlight>
                  <a:srgbClr val="F8F8F8"/>
                </a:highlight>
                <a:latin typeface="Courier New"/>
                <a:ea typeface="Courier New"/>
                <a:cs typeface="Courier New"/>
                <a:sym typeface="Courier New"/>
              </a:rPr>
              <a:t> </a:t>
            </a:r>
            <a:r>
              <a:rPr lang="en-GB" sz="1489">
                <a:solidFill>
                  <a:srgbClr val="0077AA"/>
                </a:solidFill>
                <a:highlight>
                  <a:srgbClr val="F8F8F8"/>
                </a:highlight>
                <a:latin typeface="Courier New"/>
                <a:ea typeface="Courier New"/>
                <a:cs typeface="Courier New"/>
                <a:sym typeface="Courier New"/>
              </a:rPr>
              <a:t>DELETE</a:t>
            </a:r>
            <a:r>
              <a:rPr lang="en-GB" sz="1489">
                <a:solidFill>
                  <a:srgbClr val="000000"/>
                </a:solidFill>
                <a:highlight>
                  <a:srgbClr val="F8F8F8"/>
                </a:highlight>
                <a:latin typeface="Courier New"/>
                <a:ea typeface="Courier New"/>
                <a:cs typeface="Courier New"/>
                <a:sym typeface="Courier New"/>
              </a:rPr>
              <a:t> </a:t>
            </a:r>
            <a:r>
              <a:rPr i="1" lang="en-GB" sz="1489">
                <a:solidFill>
                  <a:srgbClr val="000000"/>
                </a:solidFill>
                <a:highlight>
                  <a:srgbClr val="F8F8F8"/>
                </a:highlight>
                <a:latin typeface="Courier New"/>
                <a:ea typeface="Courier New"/>
                <a:cs typeface="Courier New"/>
                <a:sym typeface="Courier New"/>
              </a:rPr>
              <a:t>reference_option</a:t>
            </a:r>
            <a:r>
              <a:rPr lang="en-GB" sz="1489">
                <a:solidFill>
                  <a:srgbClr val="999999"/>
                </a:solidFill>
                <a:highlight>
                  <a:srgbClr val="F8F8F8"/>
                </a:highlight>
                <a:latin typeface="Courier New"/>
                <a:ea typeface="Courier New"/>
                <a:cs typeface="Courier New"/>
                <a:sym typeface="Courier New"/>
              </a:rPr>
              <a:t>]</a:t>
            </a:r>
            <a:endParaRPr sz="1489">
              <a:solidFill>
                <a:srgbClr val="000000"/>
              </a:solidFill>
              <a:highlight>
                <a:srgbClr val="F8F8F8"/>
              </a:highlight>
              <a:latin typeface="Courier New"/>
              <a:ea typeface="Courier New"/>
              <a:cs typeface="Courier New"/>
              <a:sym typeface="Courier New"/>
            </a:endParaRPr>
          </a:p>
          <a:p>
            <a:pPr indent="0" lvl="0" marL="0" rtl="0" algn="l">
              <a:lnSpc>
                <a:spcPct val="105000"/>
              </a:lnSpc>
              <a:spcBef>
                <a:spcPts val="1400"/>
              </a:spcBef>
              <a:spcAft>
                <a:spcPts val="1400"/>
              </a:spcAft>
              <a:buClr>
                <a:srgbClr val="000000"/>
              </a:buClr>
              <a:buSzPct val="68305"/>
              <a:buFont typeface="Arial"/>
              <a:buNone/>
            </a:pPr>
            <a:r>
              <a:rPr lang="en-GB" sz="1489">
                <a:solidFill>
                  <a:srgbClr val="999999"/>
                </a:solidFill>
                <a:highlight>
                  <a:srgbClr val="F8F8F8"/>
                </a:highlight>
                <a:latin typeface="Courier New"/>
                <a:ea typeface="Courier New"/>
                <a:cs typeface="Courier New"/>
                <a:sym typeface="Courier New"/>
              </a:rPr>
              <a:t>[</a:t>
            </a:r>
            <a:r>
              <a:rPr lang="en-GB" sz="1489">
                <a:solidFill>
                  <a:srgbClr val="0077AA"/>
                </a:solidFill>
                <a:highlight>
                  <a:srgbClr val="F8F8F8"/>
                </a:highlight>
                <a:latin typeface="Courier New"/>
                <a:ea typeface="Courier New"/>
                <a:cs typeface="Courier New"/>
                <a:sym typeface="Courier New"/>
              </a:rPr>
              <a:t>ON</a:t>
            </a:r>
            <a:r>
              <a:rPr lang="en-GB" sz="1489">
                <a:solidFill>
                  <a:srgbClr val="000000"/>
                </a:solidFill>
                <a:highlight>
                  <a:srgbClr val="F8F8F8"/>
                </a:highlight>
                <a:latin typeface="Courier New"/>
                <a:ea typeface="Courier New"/>
                <a:cs typeface="Courier New"/>
                <a:sym typeface="Courier New"/>
              </a:rPr>
              <a:t> </a:t>
            </a:r>
            <a:r>
              <a:rPr lang="en-GB" sz="1489">
                <a:solidFill>
                  <a:srgbClr val="0077AA"/>
                </a:solidFill>
                <a:highlight>
                  <a:srgbClr val="F8F8F8"/>
                </a:highlight>
                <a:latin typeface="Courier New"/>
                <a:ea typeface="Courier New"/>
                <a:cs typeface="Courier New"/>
                <a:sym typeface="Courier New"/>
              </a:rPr>
              <a:t>UPDATE</a:t>
            </a:r>
            <a:r>
              <a:rPr lang="en-GB" sz="1489">
                <a:solidFill>
                  <a:srgbClr val="000000"/>
                </a:solidFill>
                <a:highlight>
                  <a:srgbClr val="F8F8F8"/>
                </a:highlight>
                <a:latin typeface="Courier New"/>
                <a:ea typeface="Courier New"/>
                <a:cs typeface="Courier New"/>
                <a:sym typeface="Courier New"/>
              </a:rPr>
              <a:t> </a:t>
            </a:r>
            <a:r>
              <a:rPr i="1" lang="en-GB" sz="1489">
                <a:solidFill>
                  <a:srgbClr val="000000"/>
                </a:solidFill>
                <a:highlight>
                  <a:srgbClr val="F8F8F8"/>
                </a:highlight>
                <a:latin typeface="Courier New"/>
                <a:ea typeface="Courier New"/>
                <a:cs typeface="Courier New"/>
                <a:sym typeface="Courier New"/>
              </a:rPr>
              <a:t>reference_option</a:t>
            </a:r>
            <a:r>
              <a:rPr lang="en-GB" sz="1489">
                <a:solidFill>
                  <a:srgbClr val="999999"/>
                </a:solidFill>
                <a:highlight>
                  <a:srgbClr val="F8F8F8"/>
                </a:highlight>
                <a:latin typeface="Courier New"/>
                <a:ea typeface="Courier New"/>
                <a:cs typeface="Courier New"/>
                <a:sym typeface="Courier New"/>
              </a:rPr>
              <a:t>]</a:t>
            </a:r>
            <a:endParaRPr b="1" i="1" sz="430">
              <a:solidFill>
                <a:srgbClr val="000000"/>
              </a:solidFill>
              <a:highlight>
                <a:srgbClr val="FFFFFF"/>
              </a:highlight>
              <a:latin typeface="Comfortaa"/>
              <a:ea typeface="Comfortaa"/>
              <a:cs typeface="Comfortaa"/>
              <a:sym typeface="Comfortaa"/>
            </a:endParaRPr>
          </a:p>
        </p:txBody>
      </p:sp>
      <p:pic>
        <p:nvPicPr>
          <p:cNvPr id="670" name="Google Shape;670;p84"/>
          <p:cNvPicPr preferRelativeResize="0"/>
          <p:nvPr/>
        </p:nvPicPr>
        <p:blipFill>
          <a:blip r:embed="rId4">
            <a:alphaModFix/>
          </a:blip>
          <a:stretch>
            <a:fillRect/>
          </a:stretch>
        </p:blipFill>
        <p:spPr>
          <a:xfrm>
            <a:off x="3960500" y="2641300"/>
            <a:ext cx="4930399" cy="2281775"/>
          </a:xfrm>
          <a:prstGeom prst="rect">
            <a:avLst/>
          </a:prstGeom>
          <a:noFill/>
          <a:ln>
            <a:noFill/>
          </a:ln>
        </p:spPr>
      </p:pic>
      <p:cxnSp>
        <p:nvCxnSpPr>
          <p:cNvPr id="671" name="Google Shape;671;p84"/>
          <p:cNvCxnSpPr/>
          <p:nvPr/>
        </p:nvCxnSpPr>
        <p:spPr>
          <a:xfrm flipH="1">
            <a:off x="5400700" y="2641300"/>
            <a:ext cx="1208700" cy="547800"/>
          </a:xfrm>
          <a:prstGeom prst="straightConnector1">
            <a:avLst/>
          </a:prstGeom>
          <a:noFill/>
          <a:ln cap="flat" cmpd="sng" w="28575">
            <a:solidFill>
              <a:srgbClr val="FFFF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1359900" y="310800"/>
            <a:ext cx="64242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Introducing our all tables </a:t>
            </a:r>
            <a:endParaRPr b="1" i="1" u="sng">
              <a:solidFill>
                <a:srgbClr val="980000"/>
              </a:solidFill>
            </a:endParaRPr>
          </a:p>
        </p:txBody>
      </p:sp>
      <p:sp>
        <p:nvSpPr>
          <p:cNvPr id="310" name="Google Shape;310;p3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31"/>
          <p:cNvPicPr preferRelativeResize="0"/>
          <p:nvPr/>
        </p:nvPicPr>
        <p:blipFill>
          <a:blip r:embed="rId3">
            <a:alphaModFix/>
          </a:blip>
          <a:stretch>
            <a:fillRect/>
          </a:stretch>
        </p:blipFill>
        <p:spPr>
          <a:xfrm>
            <a:off x="462650" y="2021150"/>
            <a:ext cx="8218699" cy="2629975"/>
          </a:xfrm>
          <a:prstGeom prst="rect">
            <a:avLst/>
          </a:prstGeom>
          <a:noFill/>
          <a:ln>
            <a:noFill/>
          </a:ln>
        </p:spPr>
      </p:pic>
      <p:sp>
        <p:nvSpPr>
          <p:cNvPr id="312" name="Google Shape;312;p31"/>
          <p:cNvSpPr txBox="1"/>
          <p:nvPr>
            <p:ph idx="1" type="subTitle"/>
          </p:nvPr>
        </p:nvSpPr>
        <p:spPr>
          <a:xfrm>
            <a:off x="462650" y="1069825"/>
            <a:ext cx="5859900" cy="8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u="sng">
                <a:solidFill>
                  <a:srgbClr val="38761D"/>
                </a:solidFill>
                <a:latin typeface="Montserrat ExtraBold"/>
                <a:ea typeface="Montserrat ExtraBold"/>
                <a:cs typeface="Montserrat ExtraBold"/>
                <a:sym typeface="Montserrat ExtraBold"/>
              </a:rPr>
              <a:t>Passenger_Table</a:t>
            </a:r>
            <a:endParaRPr sz="3000" u="sng">
              <a:solidFill>
                <a:srgbClr val="38761D"/>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3000"/>
          </a:p>
        </p:txBody>
      </p:sp>
      <p:pic>
        <p:nvPicPr>
          <p:cNvPr id="313" name="Google Shape;313;p31"/>
          <p:cNvPicPr preferRelativeResize="0"/>
          <p:nvPr/>
        </p:nvPicPr>
        <p:blipFill>
          <a:blip r:embed="rId4">
            <a:alphaModFix/>
          </a:blip>
          <a:stretch>
            <a:fillRect/>
          </a:stretch>
        </p:blipFill>
        <p:spPr>
          <a:xfrm>
            <a:off x="6568550" y="3055150"/>
            <a:ext cx="1814600" cy="561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5"/>
          <p:cNvSpPr txBox="1"/>
          <p:nvPr>
            <p:ph idx="1" type="body"/>
          </p:nvPr>
        </p:nvSpPr>
        <p:spPr>
          <a:xfrm>
            <a:off x="286350" y="487275"/>
            <a:ext cx="8571300" cy="4479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rgbClr val="000000"/>
              </a:buClr>
              <a:buSzPts val="1018"/>
              <a:buFont typeface="Arial"/>
              <a:buNone/>
            </a:pPr>
            <a:r>
              <a:rPr b="1" i="1" lang="en-GB" sz="2006" u="sng">
                <a:solidFill>
                  <a:srgbClr val="741B47"/>
                </a:solidFill>
              </a:rPr>
              <a:t>6</a:t>
            </a:r>
            <a:r>
              <a:rPr b="1" i="1" lang="en-GB" sz="2006" u="sng">
                <a:solidFill>
                  <a:srgbClr val="741B47"/>
                </a:solidFill>
              </a:rPr>
              <a:t>) Check Constraint:</a:t>
            </a:r>
            <a:endParaRPr b="1" i="1" sz="2006" u="sng">
              <a:solidFill>
                <a:srgbClr val="741B47"/>
              </a:solidFill>
            </a:endParaRPr>
          </a:p>
          <a:p>
            <a:pPr indent="0" lvl="0" marL="0" rtl="0" algn="l">
              <a:spcBef>
                <a:spcPts val="1400"/>
              </a:spcBef>
              <a:spcAft>
                <a:spcPts val="0"/>
              </a:spcAft>
              <a:buNone/>
            </a:pPr>
            <a:r>
              <a:rPr b="1" i="1" lang="en-GB" sz="1450">
                <a:solidFill>
                  <a:srgbClr val="000000"/>
                </a:solidFill>
                <a:highlight>
                  <a:srgbClr val="FFFFFF"/>
                </a:highlight>
                <a:latin typeface="Comfortaa"/>
                <a:ea typeface="Comfortaa"/>
                <a:cs typeface="Comfortaa"/>
                <a:sym typeface="Comfortaa"/>
              </a:rPr>
              <a:t>The </a:t>
            </a:r>
            <a:r>
              <a:rPr b="1" i="1" lang="en-GB" sz="1500">
                <a:solidFill>
                  <a:srgbClr val="DC143C"/>
                </a:solidFill>
                <a:highlight>
                  <a:srgbClr val="FFFFFF"/>
                </a:highlight>
                <a:latin typeface="Comfortaa"/>
                <a:ea typeface="Comfortaa"/>
                <a:cs typeface="Comfortaa"/>
                <a:sym typeface="Comfortaa"/>
              </a:rPr>
              <a:t>CHECK</a:t>
            </a:r>
            <a:r>
              <a:rPr b="1" i="1" lang="en-GB" sz="1450">
                <a:solidFill>
                  <a:srgbClr val="000000"/>
                </a:solidFill>
                <a:highlight>
                  <a:srgbClr val="FFFFFF"/>
                </a:highlight>
                <a:latin typeface="Comfortaa"/>
                <a:ea typeface="Comfortaa"/>
                <a:cs typeface="Comfortaa"/>
                <a:sym typeface="Comfortaa"/>
              </a:rPr>
              <a:t> constraint is used to limit the value range that can be placed in a column or the value must satisfies some condition.</a:t>
            </a:r>
            <a:endParaRPr b="1" i="1" sz="1450">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450">
                <a:solidFill>
                  <a:srgbClr val="000000"/>
                </a:solidFill>
                <a:highlight>
                  <a:srgbClr val="FFFFFF"/>
                </a:highlight>
                <a:latin typeface="Comfortaa"/>
                <a:ea typeface="Comfortaa"/>
                <a:cs typeface="Comfortaa"/>
                <a:sym typeface="Comfortaa"/>
              </a:rPr>
              <a:t>If you define a </a:t>
            </a:r>
            <a:r>
              <a:rPr b="1" i="1" lang="en-GB" sz="1500">
                <a:solidFill>
                  <a:srgbClr val="DC143C"/>
                </a:solidFill>
                <a:highlight>
                  <a:srgbClr val="FFFFFF"/>
                </a:highlight>
                <a:latin typeface="Comfortaa"/>
                <a:ea typeface="Comfortaa"/>
                <a:cs typeface="Comfortaa"/>
                <a:sym typeface="Comfortaa"/>
              </a:rPr>
              <a:t>CHECK</a:t>
            </a:r>
            <a:r>
              <a:rPr b="1" i="1" lang="en-GB" sz="1450">
                <a:solidFill>
                  <a:srgbClr val="000000"/>
                </a:solidFill>
                <a:highlight>
                  <a:srgbClr val="FFFFFF"/>
                </a:highlight>
                <a:latin typeface="Comfortaa"/>
                <a:ea typeface="Comfortaa"/>
                <a:cs typeface="Comfortaa"/>
                <a:sym typeface="Comfortaa"/>
              </a:rPr>
              <a:t> constraint on a column it will allow only certain values for this column.</a:t>
            </a:r>
            <a:endParaRPr b="1" i="1" sz="1450">
              <a:solidFill>
                <a:srgbClr val="000000"/>
              </a:solidFill>
              <a:highlight>
                <a:srgbClr val="FFFFFF"/>
              </a:highlight>
              <a:latin typeface="Comfortaa"/>
              <a:ea typeface="Comfortaa"/>
              <a:cs typeface="Comfortaa"/>
              <a:sym typeface="Comfortaa"/>
            </a:endParaRPr>
          </a:p>
          <a:p>
            <a:pPr indent="0" lvl="0" marL="0" rtl="0" algn="l">
              <a:spcBef>
                <a:spcPts val="1400"/>
              </a:spcBef>
              <a:spcAft>
                <a:spcPts val="0"/>
              </a:spcAft>
              <a:buNone/>
            </a:pPr>
            <a:r>
              <a:rPr b="1" i="1" lang="en-GB" sz="1450">
                <a:solidFill>
                  <a:srgbClr val="000000"/>
                </a:solidFill>
                <a:highlight>
                  <a:srgbClr val="FFFFFF"/>
                </a:highlight>
                <a:latin typeface="Comfortaa"/>
                <a:ea typeface="Comfortaa"/>
                <a:cs typeface="Comfortaa"/>
                <a:sym typeface="Comfortaa"/>
              </a:rPr>
              <a:t>If you define a </a:t>
            </a:r>
            <a:r>
              <a:rPr b="1" i="1" lang="en-GB" sz="1500">
                <a:solidFill>
                  <a:srgbClr val="DC143C"/>
                </a:solidFill>
                <a:highlight>
                  <a:srgbClr val="FFFFFF"/>
                </a:highlight>
                <a:latin typeface="Comfortaa"/>
                <a:ea typeface="Comfortaa"/>
                <a:cs typeface="Comfortaa"/>
                <a:sym typeface="Comfortaa"/>
              </a:rPr>
              <a:t>CHECK</a:t>
            </a:r>
            <a:r>
              <a:rPr b="1" i="1" lang="en-GB" sz="1450">
                <a:solidFill>
                  <a:srgbClr val="000000"/>
                </a:solidFill>
                <a:highlight>
                  <a:srgbClr val="FFFFFF"/>
                </a:highlight>
                <a:latin typeface="Comfortaa"/>
                <a:ea typeface="Comfortaa"/>
                <a:cs typeface="Comfortaa"/>
                <a:sym typeface="Comfortaa"/>
              </a:rPr>
              <a:t> constraint on a table it can limit the values in certain columns.</a:t>
            </a:r>
            <a:endParaRPr b="1" i="1" sz="1825">
              <a:solidFill>
                <a:srgbClr val="000000"/>
              </a:solidFill>
              <a:highlight>
                <a:srgbClr val="FFFFFF"/>
              </a:highlight>
              <a:latin typeface="Comfortaa"/>
              <a:ea typeface="Comfortaa"/>
              <a:cs typeface="Comfortaa"/>
              <a:sym typeface="Comfortaa"/>
            </a:endParaRPr>
          </a:p>
          <a:p>
            <a:pPr indent="0" lvl="0" marL="0" rtl="0" algn="l">
              <a:lnSpc>
                <a:spcPct val="105000"/>
              </a:lnSpc>
              <a:spcBef>
                <a:spcPts val="1400"/>
              </a:spcBef>
              <a:spcAft>
                <a:spcPts val="0"/>
              </a:spcAft>
              <a:buNone/>
            </a:pPr>
            <a:r>
              <a:rPr b="1" i="1" lang="en-GB" sz="1899" u="sng">
                <a:solidFill>
                  <a:srgbClr val="FF9900"/>
                </a:solidFill>
                <a:highlight>
                  <a:schemeClr val="dk1"/>
                </a:highlight>
                <a:latin typeface="Comfortaa"/>
                <a:ea typeface="Comfortaa"/>
                <a:cs typeface="Comfortaa"/>
                <a:sym typeface="Comfortaa"/>
              </a:rPr>
              <a:t>Syntax for column level:</a:t>
            </a:r>
            <a:endParaRPr b="1" i="1" sz="1899" u="sng">
              <a:solidFill>
                <a:srgbClr val="FF99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b="1" lang="en-GB" sz="1099">
                <a:solidFill>
                  <a:srgbClr val="000000"/>
                </a:solidFill>
                <a:highlight>
                  <a:schemeClr val="dk1"/>
                </a:highlight>
                <a:latin typeface="Comfortaa"/>
                <a:ea typeface="Comfortaa"/>
                <a:cs typeface="Comfortaa"/>
                <a:sym typeface="Comfortaa"/>
              </a:rPr>
              <a:t>Attribute name datatype(size) </a:t>
            </a:r>
            <a:r>
              <a:rPr lang="en-GB" sz="1199">
                <a:solidFill>
                  <a:srgbClr val="000000"/>
                </a:solidFill>
                <a:highlight>
                  <a:schemeClr val="dk1"/>
                </a:highlight>
                <a:latin typeface="Comfortaa"/>
                <a:ea typeface="Comfortaa"/>
                <a:cs typeface="Comfortaa"/>
                <a:sym typeface="Comfortaa"/>
              </a:rPr>
              <a:t>CONSTRAINT constraint_name </a:t>
            </a:r>
            <a:r>
              <a:rPr b="1" lang="en-GB" sz="1099">
                <a:solidFill>
                  <a:srgbClr val="000000"/>
                </a:solidFill>
                <a:highlight>
                  <a:schemeClr val="dk1"/>
                </a:highlight>
                <a:latin typeface="Comfortaa"/>
                <a:ea typeface="Comfortaa"/>
                <a:cs typeface="Comfortaa"/>
                <a:sym typeface="Comfortaa"/>
              </a:rPr>
              <a:t>CHECK( condition );</a:t>
            </a:r>
            <a:endParaRPr b="1" sz="1099">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b="1" i="1" lang="en-GB" sz="1899" u="sng">
                <a:solidFill>
                  <a:srgbClr val="FF9900"/>
                </a:solidFill>
                <a:highlight>
                  <a:schemeClr val="dk1"/>
                </a:highlight>
                <a:latin typeface="Comfortaa"/>
                <a:ea typeface="Comfortaa"/>
                <a:cs typeface="Comfortaa"/>
                <a:sym typeface="Comfortaa"/>
              </a:rPr>
              <a:t>Syntax for table level:</a:t>
            </a:r>
            <a:endParaRPr b="1" i="1" sz="1899" u="sng">
              <a:solidFill>
                <a:srgbClr val="FF99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0"/>
              </a:spcAft>
              <a:buNone/>
            </a:pPr>
            <a:r>
              <a:rPr lang="en-GB" sz="1142">
                <a:solidFill>
                  <a:srgbClr val="000000"/>
                </a:solidFill>
                <a:highlight>
                  <a:schemeClr val="dk1"/>
                </a:highlight>
                <a:latin typeface="Comfortaa"/>
                <a:ea typeface="Comfortaa"/>
                <a:cs typeface="Comfortaa"/>
                <a:sym typeface="Comfortaa"/>
              </a:rPr>
              <a:t>CONSTRAINT constraint name</a:t>
            </a:r>
            <a:endParaRPr sz="1142">
              <a:solidFill>
                <a:srgbClr val="000000"/>
              </a:solidFill>
              <a:highlight>
                <a:schemeClr val="dk1"/>
              </a:highlight>
              <a:latin typeface="Comfortaa"/>
              <a:ea typeface="Comfortaa"/>
              <a:cs typeface="Comfortaa"/>
              <a:sym typeface="Comfortaa"/>
            </a:endParaRPr>
          </a:p>
          <a:p>
            <a:pPr indent="0" lvl="0" marL="0" rtl="0" algn="l">
              <a:lnSpc>
                <a:spcPct val="105000"/>
              </a:lnSpc>
              <a:spcBef>
                <a:spcPts val="1400"/>
              </a:spcBef>
              <a:spcAft>
                <a:spcPts val="1400"/>
              </a:spcAft>
              <a:buNone/>
            </a:pPr>
            <a:r>
              <a:rPr lang="en-GB" sz="1142">
                <a:solidFill>
                  <a:srgbClr val="000000"/>
                </a:solidFill>
                <a:highlight>
                  <a:schemeClr val="dk1"/>
                </a:highlight>
                <a:latin typeface="Comfortaa"/>
                <a:ea typeface="Comfortaa"/>
                <a:cs typeface="Comfortaa"/>
                <a:sym typeface="Comfortaa"/>
              </a:rPr>
              <a:t> CHECK (column names);</a:t>
            </a:r>
            <a:endParaRPr sz="1142">
              <a:solidFill>
                <a:srgbClr val="000000"/>
              </a:solidFill>
              <a:highlight>
                <a:schemeClr val="dk1"/>
              </a:highlight>
              <a:latin typeface="Comfortaa"/>
              <a:ea typeface="Comfortaa"/>
              <a:cs typeface="Comfortaa"/>
              <a:sym typeface="Comfortaa"/>
            </a:endParaRPr>
          </a:p>
        </p:txBody>
      </p:sp>
      <p:pic>
        <p:nvPicPr>
          <p:cNvPr id="677" name="Google Shape;677;p85"/>
          <p:cNvPicPr preferRelativeResize="0"/>
          <p:nvPr/>
        </p:nvPicPr>
        <p:blipFill>
          <a:blip r:embed="rId3">
            <a:alphaModFix/>
          </a:blip>
          <a:stretch>
            <a:fillRect/>
          </a:stretch>
        </p:blipFill>
        <p:spPr>
          <a:xfrm>
            <a:off x="3247750" y="3695975"/>
            <a:ext cx="5609900" cy="1197675"/>
          </a:xfrm>
          <a:prstGeom prst="rect">
            <a:avLst/>
          </a:prstGeom>
          <a:noFill/>
          <a:ln>
            <a:noFill/>
          </a:ln>
        </p:spPr>
      </p:pic>
      <p:sp>
        <p:nvSpPr>
          <p:cNvPr id="678" name="Google Shape;678;p85"/>
          <p:cNvSpPr txBox="1"/>
          <p:nvPr/>
        </p:nvSpPr>
        <p:spPr>
          <a:xfrm>
            <a:off x="3291850" y="4394025"/>
            <a:ext cx="5070000" cy="451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F9CB9C"/>
                </a:solidFill>
                <a:latin typeface="Calibri"/>
                <a:ea typeface="Calibri"/>
                <a:cs typeface="Calibri"/>
                <a:sym typeface="Calibri"/>
              </a:rPr>
              <a:t>CHECK</a:t>
            </a:r>
            <a:r>
              <a:rPr b="1" lang="en-GB" sz="1900">
                <a:solidFill>
                  <a:srgbClr val="E6B8AF"/>
                </a:solidFill>
                <a:latin typeface="Calibri"/>
                <a:ea typeface="Calibri"/>
                <a:cs typeface="Calibri"/>
                <a:sym typeface="Calibri"/>
              </a:rPr>
              <a:t>  </a:t>
            </a:r>
            <a:r>
              <a:rPr b="1" lang="en-GB" sz="1500">
                <a:latin typeface="Calibri"/>
                <a:ea typeface="Calibri"/>
                <a:cs typeface="Calibri"/>
                <a:sym typeface="Calibri"/>
              </a:rPr>
              <a:t> </a:t>
            </a:r>
            <a:r>
              <a:rPr lang="en-GB" sz="1500">
                <a:latin typeface="Calibri"/>
                <a:ea typeface="Calibri"/>
                <a:cs typeface="Calibri"/>
                <a:sym typeface="Calibri"/>
              </a:rPr>
              <a:t>(GENDER=’M’ OR GENDER=’F’ OR GENDER=’T’)</a:t>
            </a:r>
            <a:r>
              <a:rPr lang="en-GB" sz="1300">
                <a:latin typeface="Calibri"/>
                <a:ea typeface="Calibri"/>
                <a:cs typeface="Calibri"/>
                <a:sym typeface="Calibri"/>
              </a:rPr>
              <a:t>;</a:t>
            </a:r>
            <a:endParaRPr sz="1300">
              <a:latin typeface="Calibri"/>
              <a:ea typeface="Calibri"/>
              <a:cs typeface="Calibri"/>
              <a:sym typeface="Calibri"/>
            </a:endParaRPr>
          </a:p>
        </p:txBody>
      </p:sp>
      <p:sp>
        <p:nvSpPr>
          <p:cNvPr id="679" name="Google Shape;679;p85"/>
          <p:cNvSpPr txBox="1"/>
          <p:nvPr/>
        </p:nvSpPr>
        <p:spPr>
          <a:xfrm>
            <a:off x="8317775" y="4445450"/>
            <a:ext cx="3675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6"/>
          <p:cNvSpPr txBox="1"/>
          <p:nvPr>
            <p:ph idx="1" type="body"/>
          </p:nvPr>
        </p:nvSpPr>
        <p:spPr>
          <a:xfrm>
            <a:off x="323300" y="712750"/>
            <a:ext cx="8567700" cy="4129500"/>
          </a:xfrm>
          <a:prstGeom prst="rect">
            <a:avLst/>
          </a:prstGeom>
        </p:spPr>
        <p:txBody>
          <a:bodyPr anchorCtr="0" anchor="t" bIns="91425" lIns="91425" spcFirstLastPara="1" rIns="91425" wrap="square" tIns="91425">
            <a:normAutofit fontScale="62500" lnSpcReduction="10000"/>
          </a:bodyPr>
          <a:lstStyle/>
          <a:p>
            <a:pPr indent="0" lvl="0" marL="0" rtl="0" algn="l">
              <a:lnSpc>
                <a:spcPct val="110000"/>
              </a:lnSpc>
              <a:spcBef>
                <a:spcPts val="3800"/>
              </a:spcBef>
              <a:spcAft>
                <a:spcPts val="0"/>
              </a:spcAft>
              <a:buNone/>
            </a:pPr>
            <a:r>
              <a:t/>
            </a:r>
            <a:endParaRPr b="1" i="1" sz="1595" u="sng">
              <a:solidFill>
                <a:srgbClr val="351C75"/>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 foreign key with </a:t>
            </a:r>
            <a:r>
              <a:rPr b="1" lang="en-GB" sz="2241">
                <a:solidFill>
                  <a:srgbClr val="333333"/>
                </a:solidFill>
                <a:latin typeface="Comfortaa"/>
                <a:ea typeface="Comfortaa"/>
                <a:cs typeface="Comfortaa"/>
                <a:sym typeface="Comfortaa"/>
              </a:rPr>
              <a:t>ON DELETE CASCADE</a:t>
            </a:r>
            <a:r>
              <a:rPr lang="en-GB" sz="2241">
                <a:solidFill>
                  <a:srgbClr val="333333"/>
                </a:solidFill>
                <a:latin typeface="Comfortaa"/>
                <a:ea typeface="Comfortaa"/>
                <a:cs typeface="Comfortaa"/>
                <a:sym typeface="Comfortaa"/>
              </a:rPr>
              <a:t> means that if a record in the parent table is deleted, then the corresponding records in the child table will automatically be deleted. </a:t>
            </a:r>
            <a:endParaRPr sz="2241">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 foreign key with cascade delete can be created using either a CREATE TABLE  statement or with an ALTER TABLE statement if we forgot to add it while creating table.</a:t>
            </a:r>
            <a:endParaRPr sz="2241">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7">
                <a:solidFill>
                  <a:srgbClr val="333333"/>
                </a:solidFill>
                <a:latin typeface="Comfortaa"/>
                <a:ea typeface="Comfortaa"/>
                <a:cs typeface="Comfortaa"/>
                <a:sym typeface="Comfortaa"/>
              </a:rPr>
              <a:t>A foreign key using </a:t>
            </a:r>
            <a:r>
              <a:rPr b="1" lang="en-GB" sz="2247">
                <a:solidFill>
                  <a:srgbClr val="333333"/>
                </a:solidFill>
                <a:latin typeface="Comfortaa"/>
                <a:ea typeface="Comfortaa"/>
                <a:cs typeface="Comfortaa"/>
                <a:sym typeface="Comfortaa"/>
              </a:rPr>
              <a:t>ON UPDATE CASCADE</a:t>
            </a:r>
            <a:r>
              <a:rPr lang="en-GB" sz="2247">
                <a:solidFill>
                  <a:srgbClr val="333333"/>
                </a:solidFill>
                <a:latin typeface="Comfortaa"/>
                <a:ea typeface="Comfortaa"/>
                <a:cs typeface="Comfortaa"/>
                <a:sym typeface="Comfortaa"/>
              </a:rPr>
              <a:t> is also useful as the referencing rows are updated in the child table when the referenced row is updated in the parent table which has a primary key.</a:t>
            </a:r>
            <a:endParaRPr sz="2247">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t>
            </a:r>
            <a:r>
              <a:rPr lang="en-GB" sz="2241">
                <a:solidFill>
                  <a:srgbClr val="333333"/>
                </a:solidFill>
                <a:latin typeface="Comfortaa"/>
                <a:ea typeface="Comfortaa"/>
                <a:cs typeface="Comfortaa"/>
                <a:sym typeface="Comfortaa"/>
              </a:rPr>
              <a:t>A foreign key with cascade update can also be created in the same way as cascade delete using either a CREATE TABLE statement or with an ALTER TABLE statement if we forgot to add it while creating table.</a:t>
            </a:r>
            <a:endParaRPr sz="2241">
              <a:solidFill>
                <a:srgbClr val="333333"/>
              </a:solidFill>
              <a:latin typeface="Comfortaa"/>
              <a:ea typeface="Comfortaa"/>
              <a:cs typeface="Comfortaa"/>
              <a:sym typeface="Comfortaa"/>
            </a:endParaRPr>
          </a:p>
          <a:p>
            <a:pPr indent="0" lvl="0" marL="0" rtl="0" algn="l">
              <a:spcBef>
                <a:spcPts val="800"/>
              </a:spcBef>
              <a:spcAft>
                <a:spcPts val="0"/>
              </a:spcAft>
              <a:buNone/>
            </a:pPr>
            <a:r>
              <a:t/>
            </a:r>
            <a:endParaRPr sz="1641">
              <a:solidFill>
                <a:srgbClr val="333333"/>
              </a:solidFill>
              <a:latin typeface="Comfortaa"/>
              <a:ea typeface="Comfortaa"/>
              <a:cs typeface="Comfortaa"/>
              <a:sym typeface="Comfortaa"/>
            </a:endParaRPr>
          </a:p>
          <a:p>
            <a:pPr indent="0" lvl="0" marL="0" rtl="0" algn="l">
              <a:spcBef>
                <a:spcPts val="800"/>
              </a:spcBef>
              <a:spcAft>
                <a:spcPts val="0"/>
              </a:spcAft>
              <a:buNone/>
            </a:pPr>
            <a:r>
              <a:rPr lang="en-GB" sz="1700">
                <a:solidFill>
                  <a:srgbClr val="CC4125"/>
                </a:solidFill>
                <a:latin typeface="Comfortaa"/>
                <a:ea typeface="Comfortaa"/>
                <a:cs typeface="Comfortaa"/>
                <a:sym typeface="Comfortaa"/>
              </a:rPr>
              <a:t>We have created </a:t>
            </a:r>
            <a:r>
              <a:rPr b="1" lang="en-GB" sz="1700" u="sng">
                <a:solidFill>
                  <a:srgbClr val="1155CC"/>
                </a:solidFill>
                <a:latin typeface="Comfortaa"/>
                <a:ea typeface="Comfortaa"/>
                <a:cs typeface="Comfortaa"/>
                <a:sym typeface="Comfortaa"/>
              </a:rPr>
              <a:t>Ticket &lt;</a:t>
            </a:r>
            <a:r>
              <a:rPr lang="en-GB" sz="1700">
                <a:solidFill>
                  <a:srgbClr val="1155CC"/>
                </a:solidFill>
                <a:latin typeface="Comfortaa"/>
                <a:ea typeface="Comfortaa"/>
                <a:cs typeface="Comfortaa"/>
                <a:sym typeface="Comfortaa"/>
              </a:rPr>
              <a:t>-&gt;</a:t>
            </a:r>
            <a:r>
              <a:rPr b="1" lang="en-GB" sz="1700" u="sng">
                <a:solidFill>
                  <a:srgbClr val="1155CC"/>
                </a:solidFill>
                <a:latin typeface="Comfortaa"/>
                <a:ea typeface="Comfortaa"/>
                <a:cs typeface="Comfortaa"/>
                <a:sym typeface="Comfortaa"/>
              </a:rPr>
              <a:t>Fare_table</a:t>
            </a:r>
            <a:r>
              <a:rPr b="1" lang="en-GB" sz="1700" u="sng">
                <a:solidFill>
                  <a:srgbClr val="CC4125"/>
                </a:solidFill>
                <a:latin typeface="Comfortaa"/>
                <a:ea typeface="Comfortaa"/>
                <a:cs typeface="Comfortaa"/>
                <a:sym typeface="Comfortaa"/>
              </a:rPr>
              <a:t> and </a:t>
            </a:r>
            <a:r>
              <a:rPr b="1" lang="en-GB" sz="1700" u="sng">
                <a:solidFill>
                  <a:srgbClr val="1155CC"/>
                </a:solidFill>
                <a:latin typeface="Comfortaa"/>
                <a:ea typeface="Comfortaa"/>
                <a:cs typeface="Comfortaa"/>
                <a:sym typeface="Comfortaa"/>
              </a:rPr>
              <a:t>Passenger&lt;-&gt;Ticket</a:t>
            </a:r>
            <a:r>
              <a:rPr lang="en-GB" sz="1700">
                <a:solidFill>
                  <a:srgbClr val="1155CC"/>
                </a:solidFill>
                <a:latin typeface="Comfortaa"/>
                <a:ea typeface="Comfortaa"/>
                <a:cs typeface="Comfortaa"/>
                <a:sym typeface="Comfortaa"/>
              </a:rPr>
              <a:t> </a:t>
            </a:r>
            <a:r>
              <a:rPr lang="en-GB" sz="1700">
                <a:solidFill>
                  <a:srgbClr val="CC4125"/>
                </a:solidFill>
                <a:latin typeface="Comfortaa"/>
                <a:ea typeface="Comfortaa"/>
                <a:cs typeface="Comfortaa"/>
                <a:sym typeface="Comfortaa"/>
              </a:rPr>
              <a:t>Tables with this property.</a:t>
            </a:r>
            <a:endParaRPr sz="1700">
              <a:solidFill>
                <a:srgbClr val="CC4125"/>
              </a:solidFill>
              <a:latin typeface="Comfortaa"/>
              <a:ea typeface="Comfortaa"/>
              <a:cs typeface="Comfortaa"/>
              <a:sym typeface="Comfortaa"/>
            </a:endParaRPr>
          </a:p>
          <a:p>
            <a:pPr indent="0" lvl="0" marL="0" rtl="0" algn="l">
              <a:spcBef>
                <a:spcPts val="800"/>
              </a:spcBef>
              <a:spcAft>
                <a:spcPts val="0"/>
              </a:spcAft>
              <a:buNone/>
            </a:pPr>
            <a:r>
              <a:t/>
            </a:r>
            <a:endParaRPr sz="1200">
              <a:solidFill>
                <a:srgbClr val="333333"/>
              </a:solidFill>
              <a:latin typeface="Arial"/>
              <a:ea typeface="Arial"/>
              <a:cs typeface="Arial"/>
              <a:sym typeface="Arial"/>
            </a:endParaRPr>
          </a:p>
          <a:p>
            <a:pPr indent="0" lvl="0" marL="0" rtl="0" algn="l">
              <a:lnSpc>
                <a:spcPct val="105000"/>
              </a:lnSpc>
              <a:spcBef>
                <a:spcPts val="1400"/>
              </a:spcBef>
              <a:spcAft>
                <a:spcPts val="1400"/>
              </a:spcAft>
              <a:buNone/>
            </a:pPr>
            <a:r>
              <a:t/>
            </a:r>
            <a:endParaRPr sz="1602">
              <a:solidFill>
                <a:srgbClr val="000000"/>
              </a:solidFill>
            </a:endParaRPr>
          </a:p>
        </p:txBody>
      </p:sp>
      <p:sp>
        <p:nvSpPr>
          <p:cNvPr id="685" name="Google Shape;685;p86"/>
          <p:cNvSpPr txBox="1"/>
          <p:nvPr>
            <p:ph type="title"/>
          </p:nvPr>
        </p:nvSpPr>
        <p:spPr>
          <a:xfrm>
            <a:off x="227775" y="235125"/>
            <a:ext cx="8663100" cy="624600"/>
          </a:xfrm>
          <a:prstGeom prst="rect">
            <a:avLst/>
          </a:prstGeom>
        </p:spPr>
        <p:txBody>
          <a:bodyPr anchorCtr="0" anchor="t" bIns="91425" lIns="91425" spcFirstLastPara="1" rIns="91425" wrap="square" tIns="91425">
            <a:noAutofit/>
          </a:bodyPr>
          <a:lstStyle/>
          <a:p>
            <a:pPr indent="0" lvl="0" marL="0" rtl="0" algn="l">
              <a:lnSpc>
                <a:spcPct val="110000"/>
              </a:lnSpc>
              <a:spcBef>
                <a:spcPts val="3800"/>
              </a:spcBef>
              <a:spcAft>
                <a:spcPts val="800"/>
              </a:spcAft>
              <a:buSzPts val="990"/>
              <a:buNone/>
            </a:pPr>
            <a:r>
              <a:rPr b="1" i="1" lang="en-GB" sz="1735" u="sng">
                <a:solidFill>
                  <a:srgbClr val="351C75"/>
                </a:solidFill>
                <a:latin typeface="Comfortaa"/>
                <a:ea typeface="Comfortaa"/>
                <a:cs typeface="Comfortaa"/>
                <a:sym typeface="Comfortaa"/>
              </a:rPr>
              <a:t>What is a foreign key with ON DELETE CASCADE &amp; ON UPDATE CASCADE</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7"/>
          <p:cNvSpPr txBox="1"/>
          <p:nvPr>
            <p:ph idx="1" type="body"/>
          </p:nvPr>
        </p:nvSpPr>
        <p:spPr>
          <a:xfrm>
            <a:off x="323300" y="712750"/>
            <a:ext cx="8567700" cy="4224900"/>
          </a:xfrm>
          <a:prstGeom prst="rect">
            <a:avLst/>
          </a:prstGeom>
        </p:spPr>
        <p:txBody>
          <a:bodyPr anchorCtr="0" anchor="t" bIns="91425" lIns="91425" spcFirstLastPara="1" rIns="91425" wrap="square" tIns="91425">
            <a:normAutofit fontScale="62500"/>
          </a:bodyPr>
          <a:lstStyle/>
          <a:p>
            <a:pPr indent="0" lvl="0" marL="0" rtl="0" algn="l">
              <a:lnSpc>
                <a:spcPct val="110000"/>
              </a:lnSpc>
              <a:spcBef>
                <a:spcPts val="3800"/>
              </a:spcBef>
              <a:spcAft>
                <a:spcPts val="0"/>
              </a:spcAft>
              <a:buNone/>
            </a:pPr>
            <a:r>
              <a:t/>
            </a:r>
            <a:endParaRPr b="1" i="1" sz="1595" u="sng">
              <a:solidFill>
                <a:srgbClr val="351C75"/>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 foreign key with </a:t>
            </a:r>
            <a:r>
              <a:rPr b="1" lang="en-GB" sz="2241">
                <a:solidFill>
                  <a:srgbClr val="333333"/>
                </a:solidFill>
                <a:latin typeface="Comfortaa"/>
                <a:ea typeface="Comfortaa"/>
                <a:cs typeface="Comfortaa"/>
                <a:sym typeface="Comfortaa"/>
              </a:rPr>
              <a:t>ON DELETE SET NULL</a:t>
            </a:r>
            <a:r>
              <a:rPr lang="en-GB" sz="2241">
                <a:solidFill>
                  <a:srgbClr val="333333"/>
                </a:solidFill>
                <a:latin typeface="Comfortaa"/>
                <a:ea typeface="Comfortaa"/>
                <a:cs typeface="Comfortaa"/>
                <a:sym typeface="Comfortaa"/>
              </a:rPr>
              <a:t> means that if a record in the parent table is being deleted, then the foreign key attribute value in corresponding record in the child table will set to NULL if it is allowed. </a:t>
            </a:r>
            <a:endParaRPr sz="2241">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 foreign key with on delete set NULL can be created using either a CREATE TABLE  statement or with an ALTER TABLE statement if we forgot to add it while creating table.</a:t>
            </a:r>
            <a:endParaRPr sz="2241">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7">
                <a:solidFill>
                  <a:srgbClr val="333333"/>
                </a:solidFill>
                <a:latin typeface="Comfortaa"/>
                <a:ea typeface="Comfortaa"/>
                <a:cs typeface="Comfortaa"/>
                <a:sym typeface="Comfortaa"/>
              </a:rPr>
              <a:t>A foreign key using </a:t>
            </a:r>
            <a:r>
              <a:rPr b="1" lang="en-GB" sz="2247">
                <a:solidFill>
                  <a:srgbClr val="333333"/>
                </a:solidFill>
                <a:latin typeface="Comfortaa"/>
                <a:ea typeface="Comfortaa"/>
                <a:cs typeface="Comfortaa"/>
                <a:sym typeface="Comfortaa"/>
              </a:rPr>
              <a:t>ON UPDATE SET NULL</a:t>
            </a:r>
            <a:r>
              <a:rPr lang="en-GB" sz="2247">
                <a:solidFill>
                  <a:srgbClr val="333333"/>
                </a:solidFill>
                <a:latin typeface="Comfortaa"/>
                <a:ea typeface="Comfortaa"/>
                <a:cs typeface="Comfortaa"/>
                <a:sym typeface="Comfortaa"/>
              </a:rPr>
              <a:t> is also useful as </a:t>
            </a:r>
            <a:r>
              <a:rPr lang="en-GB" sz="2241">
                <a:solidFill>
                  <a:srgbClr val="333333"/>
                </a:solidFill>
                <a:latin typeface="Comfortaa"/>
                <a:ea typeface="Comfortaa"/>
                <a:cs typeface="Comfortaa"/>
                <a:sym typeface="Comfortaa"/>
              </a:rPr>
              <a:t>the foreign key attribute value in corresponding record in the child table</a:t>
            </a:r>
            <a:r>
              <a:rPr lang="en-GB" sz="2247">
                <a:solidFill>
                  <a:srgbClr val="333333"/>
                </a:solidFill>
                <a:latin typeface="Comfortaa"/>
                <a:ea typeface="Comfortaa"/>
                <a:cs typeface="Comfortaa"/>
                <a:sym typeface="Comfortaa"/>
              </a:rPr>
              <a:t> will set to NULL if it is allowed when the referenced row is updated in the parent table which has a primary key.</a:t>
            </a:r>
            <a:endParaRPr sz="2247">
              <a:solidFill>
                <a:srgbClr val="333333"/>
              </a:solidFill>
              <a:latin typeface="Comfortaa"/>
              <a:ea typeface="Comfortaa"/>
              <a:cs typeface="Comfortaa"/>
              <a:sym typeface="Comfortaa"/>
            </a:endParaRPr>
          </a:p>
          <a:p>
            <a:pPr indent="0" lvl="0" marL="0" rtl="0" algn="l">
              <a:spcBef>
                <a:spcPts val="800"/>
              </a:spcBef>
              <a:spcAft>
                <a:spcPts val="0"/>
              </a:spcAft>
              <a:buNone/>
            </a:pPr>
            <a:r>
              <a:rPr lang="en-GB" sz="2241">
                <a:solidFill>
                  <a:srgbClr val="333333"/>
                </a:solidFill>
                <a:latin typeface="Comfortaa"/>
                <a:ea typeface="Comfortaa"/>
                <a:cs typeface="Comfortaa"/>
                <a:sym typeface="Comfortaa"/>
              </a:rPr>
              <a:t>—A f</a:t>
            </a:r>
            <a:r>
              <a:rPr lang="en-GB" sz="2241">
                <a:solidFill>
                  <a:srgbClr val="333333"/>
                </a:solidFill>
                <a:latin typeface="Comfortaa"/>
                <a:ea typeface="Comfortaa"/>
                <a:cs typeface="Comfortaa"/>
                <a:sym typeface="Comfortaa"/>
              </a:rPr>
              <a:t>oreign key with on update set can also be created in the same way as on delete set NULL using either a CREATE TABLE statement or with an ALTER TABLE statement if we forgot to add it while creating table.</a:t>
            </a:r>
            <a:endParaRPr sz="1700">
              <a:solidFill>
                <a:srgbClr val="CC4125"/>
              </a:solidFill>
              <a:latin typeface="Comfortaa"/>
              <a:ea typeface="Comfortaa"/>
              <a:cs typeface="Comfortaa"/>
              <a:sym typeface="Comfortaa"/>
            </a:endParaRPr>
          </a:p>
          <a:p>
            <a:pPr indent="0" lvl="0" marL="0" rtl="0" algn="l">
              <a:spcBef>
                <a:spcPts val="800"/>
              </a:spcBef>
              <a:spcAft>
                <a:spcPts val="0"/>
              </a:spcAft>
              <a:buNone/>
            </a:pPr>
            <a:r>
              <a:t/>
            </a:r>
            <a:endParaRPr sz="1200">
              <a:solidFill>
                <a:srgbClr val="333333"/>
              </a:solidFill>
              <a:latin typeface="Arial"/>
              <a:ea typeface="Arial"/>
              <a:cs typeface="Arial"/>
              <a:sym typeface="Arial"/>
            </a:endParaRPr>
          </a:p>
          <a:p>
            <a:pPr indent="0" lvl="0" marL="0" rtl="0" algn="l">
              <a:lnSpc>
                <a:spcPct val="105000"/>
              </a:lnSpc>
              <a:spcBef>
                <a:spcPts val="1400"/>
              </a:spcBef>
              <a:spcAft>
                <a:spcPts val="1400"/>
              </a:spcAft>
              <a:buNone/>
            </a:pPr>
            <a:r>
              <a:t/>
            </a:r>
            <a:endParaRPr sz="1602">
              <a:solidFill>
                <a:srgbClr val="000000"/>
              </a:solidFill>
            </a:endParaRPr>
          </a:p>
        </p:txBody>
      </p:sp>
      <p:sp>
        <p:nvSpPr>
          <p:cNvPr id="691" name="Google Shape;691;p87"/>
          <p:cNvSpPr txBox="1"/>
          <p:nvPr>
            <p:ph type="title"/>
          </p:nvPr>
        </p:nvSpPr>
        <p:spPr>
          <a:xfrm>
            <a:off x="227775" y="235125"/>
            <a:ext cx="8486700" cy="624600"/>
          </a:xfrm>
          <a:prstGeom prst="rect">
            <a:avLst/>
          </a:prstGeom>
        </p:spPr>
        <p:txBody>
          <a:bodyPr anchorCtr="0" anchor="t" bIns="91425" lIns="91425" spcFirstLastPara="1" rIns="91425" wrap="square" tIns="91425">
            <a:noAutofit/>
          </a:bodyPr>
          <a:lstStyle/>
          <a:p>
            <a:pPr indent="0" lvl="0" marL="0" rtl="0" algn="l">
              <a:lnSpc>
                <a:spcPct val="110000"/>
              </a:lnSpc>
              <a:spcBef>
                <a:spcPts val="3800"/>
              </a:spcBef>
              <a:spcAft>
                <a:spcPts val="800"/>
              </a:spcAft>
              <a:buSzPts val="990"/>
              <a:buNone/>
            </a:pPr>
            <a:r>
              <a:rPr b="1" i="1" lang="en-GB" sz="1635" u="sng">
                <a:solidFill>
                  <a:srgbClr val="351C75"/>
                </a:solidFill>
                <a:latin typeface="Comfortaa"/>
                <a:ea typeface="Comfortaa"/>
                <a:cs typeface="Comfortaa"/>
                <a:sym typeface="Comfortaa"/>
              </a:rPr>
              <a:t>What is a foreign key with ON DELETE SET NULL &amp; ON UPDATE SET NULL</a:t>
            </a:r>
            <a:endParaRPr b="1" sz="29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8"/>
          <p:cNvSpPr txBox="1"/>
          <p:nvPr>
            <p:ph type="title"/>
          </p:nvPr>
        </p:nvSpPr>
        <p:spPr>
          <a:xfrm>
            <a:off x="819150" y="286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SQL OPERATORS</a:t>
            </a:r>
            <a:endParaRPr b="1" i="1" u="sng">
              <a:solidFill>
                <a:srgbClr val="980000"/>
              </a:solidFill>
            </a:endParaRPr>
          </a:p>
        </p:txBody>
      </p:sp>
      <p:sp>
        <p:nvSpPr>
          <p:cNvPr id="697" name="Google Shape;697;p88"/>
          <p:cNvSpPr txBox="1"/>
          <p:nvPr>
            <p:ph idx="1" type="body"/>
          </p:nvPr>
        </p:nvSpPr>
        <p:spPr>
          <a:xfrm>
            <a:off x="819150" y="1081200"/>
            <a:ext cx="7505700" cy="31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OPERATORS: </a:t>
            </a:r>
            <a:r>
              <a:rPr lang="en-GB" sz="1700">
                <a:solidFill>
                  <a:srgbClr val="000000"/>
                </a:solidFill>
                <a:highlight>
                  <a:srgbClr val="FFFFFF"/>
                </a:highlight>
                <a:latin typeface="Arial"/>
                <a:ea typeface="Arial"/>
                <a:cs typeface="Arial"/>
                <a:sym typeface="Arial"/>
              </a:rPr>
              <a:t>An operator is a reserved word or a character used primarily in an SQL statement WHERE clause to perform operation(s), such as comparisons and arithmetic operations. These Operators are used to specify conditions in an SQL statement and to serve as conjunctions for multiple conditions in a statement.</a:t>
            </a:r>
            <a:endParaRPr sz="2300"/>
          </a:p>
          <a:p>
            <a:pPr indent="-342900" lvl="0" marL="457200" rtl="0" algn="l">
              <a:spcBef>
                <a:spcPts val="1200"/>
              </a:spcBef>
              <a:spcAft>
                <a:spcPts val="0"/>
              </a:spcAft>
              <a:buClr>
                <a:srgbClr val="000000"/>
              </a:buClr>
              <a:buSzPts val="1800"/>
              <a:buFont typeface="Arial"/>
              <a:buChar char="●"/>
            </a:pPr>
            <a:r>
              <a:rPr lang="en-GB" sz="1800">
                <a:solidFill>
                  <a:srgbClr val="000000"/>
                </a:solidFill>
                <a:latin typeface="Arial"/>
                <a:ea typeface="Arial"/>
                <a:cs typeface="Arial"/>
                <a:sym typeface="Arial"/>
              </a:rPr>
              <a:t>Arithmetic operators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GB" sz="1800">
                <a:solidFill>
                  <a:srgbClr val="000000"/>
                </a:solidFill>
                <a:latin typeface="Arial"/>
                <a:ea typeface="Arial"/>
                <a:cs typeface="Arial"/>
                <a:sym typeface="Arial"/>
              </a:rPr>
              <a:t>Comparison operators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GB" sz="1800">
                <a:solidFill>
                  <a:srgbClr val="000000"/>
                </a:solidFill>
                <a:latin typeface="Arial"/>
                <a:ea typeface="Arial"/>
                <a:cs typeface="Arial"/>
                <a:sym typeface="Arial"/>
              </a:rPr>
              <a:t>Logical operators  </a:t>
            </a:r>
            <a:endParaRPr sz="1800">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9"/>
          <p:cNvSpPr txBox="1"/>
          <p:nvPr>
            <p:ph type="title"/>
          </p:nvPr>
        </p:nvSpPr>
        <p:spPr>
          <a:xfrm>
            <a:off x="449450" y="291050"/>
            <a:ext cx="6537900" cy="64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700">
                <a:solidFill>
                  <a:srgbClr val="38761D"/>
                </a:solidFill>
              </a:rPr>
              <a:t>ARITHMETIC OPERATORS  </a:t>
            </a:r>
            <a:endParaRPr b="1" sz="2700">
              <a:solidFill>
                <a:srgbClr val="38761D"/>
              </a:solidFill>
            </a:endParaRPr>
          </a:p>
        </p:txBody>
      </p:sp>
      <p:sp>
        <p:nvSpPr>
          <p:cNvPr id="703" name="Google Shape;703;p89"/>
          <p:cNvSpPr txBox="1"/>
          <p:nvPr>
            <p:ph idx="1" type="body"/>
          </p:nvPr>
        </p:nvSpPr>
        <p:spPr>
          <a:xfrm>
            <a:off x="449450" y="815375"/>
            <a:ext cx="7645800" cy="9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GB" sz="1615"/>
              <a:t>Arithmetic operators can perform arithmetical operations on numeric operands involved. These operators are used to manipulate mathematical calibrations like addition, multiplication, division, subtraction and other modulus numeric values in the SQL query. Arithmetic operators are addition(+), subtraction(-), multiplication(*), division(/) and modulo(%).    </a:t>
            </a:r>
            <a:endParaRPr sz="1615"/>
          </a:p>
          <a:p>
            <a:pPr indent="0" lvl="0" marL="0" rtl="0" algn="l">
              <a:spcBef>
                <a:spcPts val="1200"/>
              </a:spcBef>
              <a:spcAft>
                <a:spcPts val="1200"/>
              </a:spcAft>
              <a:buSzPts val="605"/>
              <a:buNone/>
            </a:pPr>
            <a:r>
              <a:t/>
            </a:r>
            <a:endParaRPr sz="1215"/>
          </a:p>
        </p:txBody>
      </p:sp>
      <p:pic>
        <p:nvPicPr>
          <p:cNvPr id="704" name="Google Shape;704;p89"/>
          <p:cNvPicPr preferRelativeResize="0"/>
          <p:nvPr/>
        </p:nvPicPr>
        <p:blipFill rotWithShape="1">
          <a:blip r:embed="rId3">
            <a:alphaModFix/>
          </a:blip>
          <a:srcRect b="0" l="0" r="0" t="5141"/>
          <a:stretch/>
        </p:blipFill>
        <p:spPr>
          <a:xfrm>
            <a:off x="828925" y="2293100"/>
            <a:ext cx="7266325" cy="26090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0"/>
          <p:cNvSpPr txBox="1"/>
          <p:nvPr>
            <p:ph idx="1" type="body"/>
          </p:nvPr>
        </p:nvSpPr>
        <p:spPr>
          <a:xfrm>
            <a:off x="143325" y="317300"/>
            <a:ext cx="8069400" cy="39342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t/>
            </a:r>
            <a:endParaRPr sz="2014"/>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sz="2575"/>
          </a:p>
          <a:p>
            <a:pPr indent="0" lvl="0" marL="0" rtl="0" algn="l">
              <a:spcBef>
                <a:spcPts val="1200"/>
              </a:spcBef>
              <a:spcAft>
                <a:spcPts val="0"/>
              </a:spcAft>
              <a:buNone/>
            </a:pPr>
            <a:r>
              <a:t/>
            </a:r>
            <a:endParaRPr b="1" sz="3632"/>
          </a:p>
          <a:p>
            <a:pPr indent="0" lvl="0" marL="0" rtl="0" algn="l">
              <a:spcBef>
                <a:spcPts val="1200"/>
              </a:spcBef>
              <a:spcAft>
                <a:spcPts val="0"/>
              </a:spcAft>
              <a:buNone/>
            </a:pPr>
            <a:r>
              <a:rPr b="1" lang="en-GB" sz="3632"/>
              <a:t>We can also add </a:t>
            </a:r>
            <a:r>
              <a:rPr b="1" lang="en-GB" sz="3632" u="sng"/>
              <a:t>integer and strings</a:t>
            </a:r>
            <a:r>
              <a:rPr b="1" lang="en-GB" sz="3632"/>
              <a:t>  like below:</a:t>
            </a:r>
            <a:endParaRPr sz="2057">
              <a:solidFill>
                <a:srgbClr val="232629"/>
              </a:solidFill>
              <a:highlight>
                <a:srgbClr val="FFFFFF"/>
              </a:highlight>
              <a:latin typeface="Arial"/>
              <a:ea typeface="Arial"/>
              <a:cs typeface="Arial"/>
              <a:sym typeface="Arial"/>
            </a:endParaRPr>
          </a:p>
          <a:p>
            <a:pPr indent="0" lvl="0" marL="0" marR="152400" rtl="0" algn="l">
              <a:spcBef>
                <a:spcPts val="1200"/>
              </a:spcBef>
              <a:spcAft>
                <a:spcPts val="0"/>
              </a:spcAft>
              <a:buNone/>
            </a:pPr>
            <a:r>
              <a:rPr b="1" i="1" lang="en-GB" sz="2980">
                <a:solidFill>
                  <a:srgbClr val="232629"/>
                </a:solidFill>
                <a:highlight>
                  <a:srgbClr val="FFFFFF"/>
                </a:highlight>
                <a:latin typeface="Comfortaa"/>
                <a:ea typeface="Comfortaa"/>
                <a:cs typeface="Comfortaa"/>
                <a:sym typeface="Comfortaa"/>
              </a:rPr>
              <a:t>I</a:t>
            </a:r>
            <a:r>
              <a:rPr b="1" i="1" lang="en-GB" sz="2997">
                <a:solidFill>
                  <a:srgbClr val="232629"/>
                </a:solidFill>
                <a:highlight>
                  <a:srgbClr val="FFFFFF"/>
                </a:highlight>
                <a:latin typeface="Comfortaa"/>
                <a:ea typeface="Comfortaa"/>
                <a:cs typeface="Comfortaa"/>
                <a:sym typeface="Comfortaa"/>
              </a:rPr>
              <a:t>f  we mix data types such as </a:t>
            </a:r>
            <a:r>
              <a:rPr b="1" i="1" lang="en-GB" sz="2847">
                <a:solidFill>
                  <a:srgbClr val="232629"/>
                </a:solidFill>
                <a:highlight>
                  <a:srgbClr val="FFFFFF"/>
                </a:highlight>
                <a:latin typeface="Comfortaa"/>
                <a:ea typeface="Comfortaa"/>
                <a:cs typeface="Comfortaa"/>
                <a:sym typeface="Comfortaa"/>
              </a:rPr>
              <a:t>INT</a:t>
            </a:r>
            <a:r>
              <a:rPr b="1" i="1" lang="en-GB" sz="2997">
                <a:solidFill>
                  <a:srgbClr val="232629"/>
                </a:solidFill>
                <a:highlight>
                  <a:srgbClr val="FFFFFF"/>
                </a:highlight>
                <a:latin typeface="Comfortaa"/>
                <a:ea typeface="Comfortaa"/>
                <a:cs typeface="Comfortaa"/>
                <a:sym typeface="Comfortaa"/>
              </a:rPr>
              <a:t> and </a:t>
            </a:r>
            <a:r>
              <a:rPr b="1" i="1" lang="en-GB" sz="2847">
                <a:solidFill>
                  <a:srgbClr val="232629"/>
                </a:solidFill>
                <a:highlight>
                  <a:srgbClr val="FFFFFF"/>
                </a:highlight>
                <a:latin typeface="Comfortaa"/>
                <a:ea typeface="Comfortaa"/>
                <a:cs typeface="Comfortaa"/>
                <a:sym typeface="Comfortaa"/>
              </a:rPr>
              <a:t>VARCHAR</a:t>
            </a:r>
            <a:r>
              <a:rPr b="1" i="1" lang="en-GB" sz="2997">
                <a:solidFill>
                  <a:srgbClr val="232629"/>
                </a:solidFill>
                <a:highlight>
                  <a:srgbClr val="FFFFFF"/>
                </a:highlight>
                <a:latin typeface="Comfortaa"/>
                <a:ea typeface="Comfortaa"/>
                <a:cs typeface="Comfortaa"/>
                <a:sym typeface="Comfortaa"/>
              </a:rPr>
              <a:t>, SQL Server will always attempt to convert everything to </a:t>
            </a:r>
            <a:r>
              <a:rPr b="1" i="1" lang="en-GB" sz="2997" u="sng">
                <a:solidFill>
                  <a:schemeClr val="hlink"/>
                </a:solidFill>
                <a:highlight>
                  <a:srgbClr val="FFFFFF"/>
                </a:highlight>
                <a:latin typeface="Comfortaa"/>
                <a:ea typeface="Comfortaa"/>
                <a:cs typeface="Comfortaa"/>
                <a:sym typeface="Comfortaa"/>
                <a:hlinkClick r:id="rId3"/>
              </a:rPr>
              <a:t>the one that has the highest precedence</a:t>
            </a:r>
            <a:r>
              <a:rPr b="1" i="1" lang="en-GB" sz="2997">
                <a:solidFill>
                  <a:srgbClr val="232629"/>
                </a:solidFill>
                <a:highlight>
                  <a:srgbClr val="FFFFFF"/>
                </a:highlight>
                <a:latin typeface="Comfortaa"/>
                <a:ea typeface="Comfortaa"/>
                <a:cs typeface="Comfortaa"/>
                <a:sym typeface="Comfortaa"/>
              </a:rPr>
              <a:t>.</a:t>
            </a:r>
            <a:endParaRPr b="1" i="1" sz="2997">
              <a:solidFill>
                <a:srgbClr val="232629"/>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b="1" sz="257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10" name="Google Shape;710;p90"/>
          <p:cNvSpPr txBox="1"/>
          <p:nvPr/>
        </p:nvSpPr>
        <p:spPr>
          <a:xfrm>
            <a:off x="255450" y="317300"/>
            <a:ext cx="506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300" u="sng">
                <a:solidFill>
                  <a:srgbClr val="38761D"/>
                </a:solidFill>
                <a:latin typeface="Calibri"/>
                <a:ea typeface="Calibri"/>
                <a:cs typeface="Calibri"/>
                <a:sym typeface="Calibri"/>
              </a:rPr>
              <a:t>Used Arithmetic</a:t>
            </a:r>
            <a:r>
              <a:rPr b="1" i="1" lang="en-GB" sz="2300" u="sng">
                <a:solidFill>
                  <a:srgbClr val="38761D"/>
                </a:solidFill>
                <a:latin typeface="Calibri"/>
                <a:ea typeface="Calibri"/>
                <a:cs typeface="Calibri"/>
                <a:sym typeface="Calibri"/>
              </a:rPr>
              <a:t> operators</a:t>
            </a:r>
            <a:endParaRPr b="1" i="1" sz="2300" u="sng">
              <a:solidFill>
                <a:srgbClr val="38761D"/>
              </a:solidFill>
              <a:latin typeface="Calibri"/>
              <a:ea typeface="Calibri"/>
              <a:cs typeface="Calibri"/>
              <a:sym typeface="Calibri"/>
            </a:endParaRPr>
          </a:p>
        </p:txBody>
      </p:sp>
      <p:pic>
        <p:nvPicPr>
          <p:cNvPr id="711" name="Google Shape;711;p90"/>
          <p:cNvPicPr preferRelativeResize="0"/>
          <p:nvPr/>
        </p:nvPicPr>
        <p:blipFill>
          <a:blip r:embed="rId4">
            <a:alphaModFix/>
          </a:blip>
          <a:stretch>
            <a:fillRect/>
          </a:stretch>
        </p:blipFill>
        <p:spPr>
          <a:xfrm>
            <a:off x="143325" y="3559575"/>
            <a:ext cx="3358725" cy="1266825"/>
          </a:xfrm>
          <a:prstGeom prst="rect">
            <a:avLst/>
          </a:prstGeom>
          <a:noFill/>
          <a:ln>
            <a:noFill/>
          </a:ln>
        </p:spPr>
      </p:pic>
      <p:pic>
        <p:nvPicPr>
          <p:cNvPr id="712" name="Google Shape;712;p90"/>
          <p:cNvPicPr preferRelativeResize="0"/>
          <p:nvPr/>
        </p:nvPicPr>
        <p:blipFill>
          <a:blip r:embed="rId5">
            <a:alphaModFix/>
          </a:blip>
          <a:stretch>
            <a:fillRect/>
          </a:stretch>
        </p:blipFill>
        <p:spPr>
          <a:xfrm>
            <a:off x="3566250" y="3559575"/>
            <a:ext cx="5407400" cy="1333500"/>
          </a:xfrm>
          <a:prstGeom prst="rect">
            <a:avLst/>
          </a:prstGeom>
          <a:noFill/>
          <a:ln>
            <a:noFill/>
          </a:ln>
        </p:spPr>
      </p:pic>
      <p:pic>
        <p:nvPicPr>
          <p:cNvPr id="713" name="Google Shape;713;p90"/>
          <p:cNvPicPr preferRelativeResize="0"/>
          <p:nvPr/>
        </p:nvPicPr>
        <p:blipFill>
          <a:blip r:embed="rId6">
            <a:alphaModFix/>
          </a:blip>
          <a:stretch>
            <a:fillRect/>
          </a:stretch>
        </p:blipFill>
        <p:spPr>
          <a:xfrm>
            <a:off x="255450" y="856088"/>
            <a:ext cx="8391525" cy="1238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1"/>
          <p:cNvSpPr txBox="1"/>
          <p:nvPr>
            <p:ph type="title"/>
          </p:nvPr>
        </p:nvSpPr>
        <p:spPr>
          <a:xfrm>
            <a:off x="128350" y="181725"/>
            <a:ext cx="6204600" cy="509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b="1" lang="en-GB" sz="2972">
                <a:solidFill>
                  <a:srgbClr val="38761D"/>
                </a:solidFill>
                <a:latin typeface="Arial"/>
                <a:ea typeface="Arial"/>
                <a:cs typeface="Arial"/>
                <a:sym typeface="Arial"/>
              </a:rPr>
              <a:t>  SQL Comparison Operators</a:t>
            </a:r>
            <a:endParaRPr b="1" sz="2972">
              <a:solidFill>
                <a:srgbClr val="38761D"/>
              </a:solidFill>
              <a:latin typeface="Arial"/>
              <a:ea typeface="Arial"/>
              <a:cs typeface="Arial"/>
              <a:sym typeface="Arial"/>
            </a:endParaRPr>
          </a:p>
          <a:p>
            <a:pPr indent="0" lvl="0" marL="0" rtl="0" algn="l">
              <a:lnSpc>
                <a:spcPct val="115000"/>
              </a:lnSpc>
              <a:spcBef>
                <a:spcPts val="1800"/>
              </a:spcBef>
              <a:spcAft>
                <a:spcPts val="400"/>
              </a:spcAft>
              <a:buNone/>
            </a:pPr>
            <a:r>
              <a:t/>
            </a:r>
            <a:endParaRPr baseline="30000" sz="1800">
              <a:solidFill>
                <a:srgbClr val="000000"/>
              </a:solidFill>
              <a:latin typeface="Arial"/>
              <a:ea typeface="Arial"/>
              <a:cs typeface="Arial"/>
              <a:sym typeface="Arial"/>
            </a:endParaRPr>
          </a:p>
        </p:txBody>
      </p:sp>
      <p:sp>
        <p:nvSpPr>
          <p:cNvPr id="719" name="Google Shape;719;p91"/>
          <p:cNvSpPr txBox="1"/>
          <p:nvPr>
            <p:ph idx="1" type="body"/>
          </p:nvPr>
        </p:nvSpPr>
        <p:spPr>
          <a:xfrm>
            <a:off x="479550" y="771600"/>
            <a:ext cx="8266800" cy="1981500"/>
          </a:xfrm>
          <a:prstGeom prst="rect">
            <a:avLst/>
          </a:prstGeom>
        </p:spPr>
        <p:txBody>
          <a:bodyPr anchorCtr="0" anchor="t" bIns="91425" lIns="91425" spcFirstLastPara="1" rIns="91425" wrap="square" tIns="91425">
            <a:normAutofit fontScale="85000" lnSpcReduction="20000"/>
          </a:bodyPr>
          <a:lstStyle/>
          <a:p>
            <a:pPr indent="0" lvl="0" marL="0" rtl="0" algn="l">
              <a:lnSpc>
                <a:spcPct val="163636"/>
              </a:lnSpc>
              <a:spcBef>
                <a:spcPts val="0"/>
              </a:spcBef>
              <a:spcAft>
                <a:spcPts val="0"/>
              </a:spcAft>
              <a:buNone/>
            </a:pPr>
            <a:r>
              <a:rPr b="1" i="1" lang="en-GB" sz="1700">
                <a:solidFill>
                  <a:srgbClr val="000000"/>
                </a:solidFill>
                <a:highlight>
                  <a:srgbClr val="FFFFFF"/>
                </a:highlight>
                <a:latin typeface="Comfortaa"/>
                <a:ea typeface="Comfortaa"/>
                <a:cs typeface="Comfortaa"/>
                <a:sym typeface="Comfortaa"/>
              </a:rPr>
              <a:t>A comparison (or relational) operator is a mathematical symbol which is used to compare two values.</a:t>
            </a:r>
            <a:endParaRPr b="1" i="1" sz="1700">
              <a:solidFill>
                <a:srgbClr val="000000"/>
              </a:solidFill>
              <a:highlight>
                <a:srgbClr val="FFFFFF"/>
              </a:highlight>
              <a:latin typeface="Comfortaa"/>
              <a:ea typeface="Comfortaa"/>
              <a:cs typeface="Comfortaa"/>
              <a:sym typeface="Comfortaa"/>
            </a:endParaRPr>
          </a:p>
          <a:p>
            <a:pPr indent="0" lvl="0" marL="0" rtl="0" algn="l">
              <a:lnSpc>
                <a:spcPct val="163636"/>
              </a:lnSpc>
              <a:spcBef>
                <a:spcPts val="1200"/>
              </a:spcBef>
              <a:spcAft>
                <a:spcPts val="0"/>
              </a:spcAft>
              <a:buNone/>
            </a:pPr>
            <a:r>
              <a:rPr b="1" i="1" lang="en-GB" sz="1700">
                <a:solidFill>
                  <a:srgbClr val="000000"/>
                </a:solidFill>
                <a:highlight>
                  <a:srgbClr val="FFFFFF"/>
                </a:highlight>
                <a:latin typeface="Comfortaa"/>
                <a:ea typeface="Comfortaa"/>
                <a:cs typeface="Comfortaa"/>
                <a:sym typeface="Comfortaa"/>
              </a:rPr>
              <a:t>Comparison operators are used in conditions that compares one expression with another. The result of a comparison can be TRUE, FALSE</a:t>
            </a:r>
            <a:endParaRPr b="1" i="1" sz="1700">
              <a:solidFill>
                <a:srgbClr val="000000"/>
              </a:solidFill>
              <a:highlight>
                <a:srgbClr val="FFFFFF"/>
              </a:highlight>
              <a:latin typeface="Comfortaa"/>
              <a:ea typeface="Comfortaa"/>
              <a:cs typeface="Comfortaa"/>
              <a:sym typeface="Comfortaa"/>
            </a:endParaRPr>
          </a:p>
          <a:p>
            <a:pPr indent="0" lvl="0" marL="0" rtl="0" algn="l">
              <a:spcBef>
                <a:spcPts val="1200"/>
              </a:spcBef>
              <a:spcAft>
                <a:spcPts val="1200"/>
              </a:spcAft>
              <a:buNone/>
            </a:pPr>
            <a:r>
              <a:t/>
            </a:r>
            <a:endParaRPr/>
          </a:p>
        </p:txBody>
      </p:sp>
      <p:pic>
        <p:nvPicPr>
          <p:cNvPr id="720" name="Google Shape;720;p91"/>
          <p:cNvPicPr preferRelativeResize="0"/>
          <p:nvPr/>
        </p:nvPicPr>
        <p:blipFill>
          <a:blip r:embed="rId3">
            <a:alphaModFix/>
          </a:blip>
          <a:stretch>
            <a:fillRect/>
          </a:stretch>
        </p:blipFill>
        <p:spPr>
          <a:xfrm>
            <a:off x="288350" y="2299850"/>
            <a:ext cx="8548500" cy="2583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2"/>
          <p:cNvSpPr txBox="1"/>
          <p:nvPr>
            <p:ph idx="1" type="body"/>
          </p:nvPr>
        </p:nvSpPr>
        <p:spPr>
          <a:xfrm>
            <a:off x="426725" y="520500"/>
            <a:ext cx="8416800" cy="4102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GB" sz="1600"/>
              <a:t> EQUAL TO OPERATOR(=)</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AutoNum type="arabicPeriod"/>
            </a:pPr>
            <a:r>
              <a:rPr lang="en-GB" sz="1600"/>
              <a:t>GREATER THAN(&gt;)</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330200" lvl="0" marL="457200" rtl="0" algn="l">
              <a:spcBef>
                <a:spcPts val="1200"/>
              </a:spcBef>
              <a:spcAft>
                <a:spcPts val="0"/>
              </a:spcAft>
              <a:buSzPts val="1600"/>
              <a:buAutoNum type="arabicPeriod"/>
            </a:pPr>
            <a:r>
              <a:rPr lang="en-GB" sz="1600"/>
              <a:t>LESS THAN(&lt;)</a:t>
            </a:r>
            <a:endParaRPr sz="1600"/>
          </a:p>
          <a:p>
            <a:pPr indent="0" lvl="0" marL="457200" rtl="0" algn="l">
              <a:spcBef>
                <a:spcPts val="1200"/>
              </a:spcBef>
              <a:spcAft>
                <a:spcPts val="1200"/>
              </a:spcAft>
              <a:buNone/>
            </a:pPr>
            <a:r>
              <a:t/>
            </a:r>
            <a:endParaRPr sz="1600"/>
          </a:p>
        </p:txBody>
      </p:sp>
      <p:pic>
        <p:nvPicPr>
          <p:cNvPr id="726" name="Google Shape;726;p92"/>
          <p:cNvPicPr preferRelativeResize="0"/>
          <p:nvPr/>
        </p:nvPicPr>
        <p:blipFill>
          <a:blip r:embed="rId3">
            <a:alphaModFix/>
          </a:blip>
          <a:stretch>
            <a:fillRect/>
          </a:stretch>
        </p:blipFill>
        <p:spPr>
          <a:xfrm>
            <a:off x="2765350" y="1979050"/>
            <a:ext cx="5019675" cy="1235625"/>
          </a:xfrm>
          <a:prstGeom prst="rect">
            <a:avLst/>
          </a:prstGeom>
          <a:noFill/>
          <a:ln>
            <a:noFill/>
          </a:ln>
        </p:spPr>
      </p:pic>
      <p:pic>
        <p:nvPicPr>
          <p:cNvPr id="727" name="Google Shape;727;p92"/>
          <p:cNvPicPr preferRelativeResize="0"/>
          <p:nvPr/>
        </p:nvPicPr>
        <p:blipFill>
          <a:blip r:embed="rId4">
            <a:alphaModFix/>
          </a:blip>
          <a:stretch>
            <a:fillRect/>
          </a:stretch>
        </p:blipFill>
        <p:spPr>
          <a:xfrm>
            <a:off x="2765350" y="3375420"/>
            <a:ext cx="4943475" cy="1142950"/>
          </a:xfrm>
          <a:prstGeom prst="rect">
            <a:avLst/>
          </a:prstGeom>
          <a:noFill/>
          <a:ln>
            <a:noFill/>
          </a:ln>
        </p:spPr>
      </p:pic>
      <p:pic>
        <p:nvPicPr>
          <p:cNvPr id="728" name="Google Shape;728;p92"/>
          <p:cNvPicPr preferRelativeResize="0"/>
          <p:nvPr/>
        </p:nvPicPr>
        <p:blipFill>
          <a:blip r:embed="rId5">
            <a:alphaModFix/>
          </a:blip>
          <a:stretch>
            <a:fillRect/>
          </a:stretch>
        </p:blipFill>
        <p:spPr>
          <a:xfrm>
            <a:off x="3079675" y="749150"/>
            <a:ext cx="4705350" cy="1142950"/>
          </a:xfrm>
          <a:prstGeom prst="rect">
            <a:avLst/>
          </a:prstGeom>
          <a:noFill/>
          <a:ln>
            <a:noFill/>
          </a:ln>
        </p:spPr>
      </p:pic>
      <p:pic>
        <p:nvPicPr>
          <p:cNvPr id="729" name="Google Shape;729;p92"/>
          <p:cNvPicPr preferRelativeResize="0"/>
          <p:nvPr/>
        </p:nvPicPr>
        <p:blipFill>
          <a:blip r:embed="rId6">
            <a:alphaModFix/>
          </a:blip>
          <a:stretch>
            <a:fillRect/>
          </a:stretch>
        </p:blipFill>
        <p:spPr>
          <a:xfrm>
            <a:off x="6692425" y="2780000"/>
            <a:ext cx="864650" cy="171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3"/>
          <p:cNvSpPr txBox="1"/>
          <p:nvPr>
            <p:ph idx="1" type="body"/>
          </p:nvPr>
        </p:nvSpPr>
        <p:spPr>
          <a:xfrm>
            <a:off x="426725" y="520500"/>
            <a:ext cx="8416800" cy="41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4</a:t>
            </a:r>
            <a:r>
              <a:rPr b="1" lang="en-GB" sz="1600"/>
              <a:t>.GREATER THAN OR  EQUAL(&gt;=)</a:t>
            </a:r>
            <a:endParaRPr b="1"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1600"/>
          </a:p>
          <a:p>
            <a:pPr indent="0" lvl="0" marL="0" rtl="0" algn="l">
              <a:spcBef>
                <a:spcPts val="1200"/>
              </a:spcBef>
              <a:spcAft>
                <a:spcPts val="0"/>
              </a:spcAft>
              <a:buNone/>
            </a:pPr>
            <a:r>
              <a:rPr b="1" lang="en-GB" sz="1600"/>
              <a:t>5. LESS THAN OR EQUAL TO(&lt;=)</a:t>
            </a:r>
            <a:endParaRPr b="1"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GB" sz="1600"/>
              <a:t>  </a:t>
            </a:r>
            <a:r>
              <a:rPr b="1" lang="en-GB" sz="1600"/>
              <a:t>6.  NOT EQUAL TO(&lt;&gt;)</a:t>
            </a:r>
            <a:endParaRPr b="1" sz="1600"/>
          </a:p>
        </p:txBody>
      </p:sp>
      <p:pic>
        <p:nvPicPr>
          <p:cNvPr id="735" name="Google Shape;735;p93"/>
          <p:cNvPicPr preferRelativeResize="0"/>
          <p:nvPr/>
        </p:nvPicPr>
        <p:blipFill>
          <a:blip r:embed="rId3">
            <a:alphaModFix/>
          </a:blip>
          <a:stretch>
            <a:fillRect/>
          </a:stretch>
        </p:blipFill>
        <p:spPr>
          <a:xfrm>
            <a:off x="3664475" y="1512813"/>
            <a:ext cx="4991100" cy="1295925"/>
          </a:xfrm>
          <a:prstGeom prst="rect">
            <a:avLst/>
          </a:prstGeom>
          <a:noFill/>
          <a:ln>
            <a:noFill/>
          </a:ln>
        </p:spPr>
      </p:pic>
      <p:pic>
        <p:nvPicPr>
          <p:cNvPr id="736" name="Google Shape;736;p93"/>
          <p:cNvPicPr preferRelativeResize="0"/>
          <p:nvPr/>
        </p:nvPicPr>
        <p:blipFill>
          <a:blip r:embed="rId4">
            <a:alphaModFix/>
          </a:blip>
          <a:stretch>
            <a:fillRect/>
          </a:stretch>
        </p:blipFill>
        <p:spPr>
          <a:xfrm>
            <a:off x="3664475" y="296875"/>
            <a:ext cx="4867325" cy="894075"/>
          </a:xfrm>
          <a:prstGeom prst="rect">
            <a:avLst/>
          </a:prstGeom>
          <a:noFill/>
          <a:ln>
            <a:noFill/>
          </a:ln>
        </p:spPr>
      </p:pic>
      <p:pic>
        <p:nvPicPr>
          <p:cNvPr id="737" name="Google Shape;737;p93"/>
          <p:cNvPicPr preferRelativeResize="0"/>
          <p:nvPr/>
        </p:nvPicPr>
        <p:blipFill>
          <a:blip r:embed="rId5">
            <a:alphaModFix/>
          </a:blip>
          <a:stretch>
            <a:fillRect/>
          </a:stretch>
        </p:blipFill>
        <p:spPr>
          <a:xfrm>
            <a:off x="3829613" y="3130588"/>
            <a:ext cx="4410075" cy="1400175"/>
          </a:xfrm>
          <a:prstGeom prst="rect">
            <a:avLst/>
          </a:prstGeom>
          <a:noFill/>
          <a:ln>
            <a:noFill/>
          </a:ln>
        </p:spPr>
      </p:pic>
      <p:pic>
        <p:nvPicPr>
          <p:cNvPr id="738" name="Google Shape;738;p93"/>
          <p:cNvPicPr preferRelativeResize="0"/>
          <p:nvPr/>
        </p:nvPicPr>
        <p:blipFill>
          <a:blip r:embed="rId6">
            <a:alphaModFix/>
          </a:blip>
          <a:stretch>
            <a:fillRect/>
          </a:stretch>
        </p:blipFill>
        <p:spPr>
          <a:xfrm>
            <a:off x="7572225" y="803975"/>
            <a:ext cx="742950" cy="1714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4"/>
          <p:cNvSpPr txBox="1"/>
          <p:nvPr>
            <p:ph type="title"/>
          </p:nvPr>
        </p:nvSpPr>
        <p:spPr>
          <a:xfrm>
            <a:off x="150725" y="199850"/>
            <a:ext cx="5423400" cy="52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38761D"/>
                </a:solidFill>
                <a:latin typeface="Arial"/>
                <a:ea typeface="Arial"/>
                <a:cs typeface="Arial"/>
                <a:sym typeface="Arial"/>
              </a:rPr>
              <a:t>SQL LOGICAL OPERATOR</a:t>
            </a:r>
            <a:endParaRPr b="1">
              <a:solidFill>
                <a:srgbClr val="38761D"/>
              </a:solidFill>
              <a:latin typeface="Arial"/>
              <a:ea typeface="Arial"/>
              <a:cs typeface="Arial"/>
              <a:sym typeface="Arial"/>
            </a:endParaRPr>
          </a:p>
        </p:txBody>
      </p:sp>
      <p:sp>
        <p:nvSpPr>
          <p:cNvPr id="744" name="Google Shape;744;p94"/>
          <p:cNvSpPr txBox="1"/>
          <p:nvPr>
            <p:ph idx="1" type="body"/>
          </p:nvPr>
        </p:nvSpPr>
        <p:spPr>
          <a:xfrm>
            <a:off x="241375" y="835150"/>
            <a:ext cx="7632600" cy="43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i="1" lang="en-GB" sz="1500">
                <a:solidFill>
                  <a:srgbClr val="000000"/>
                </a:solidFill>
                <a:highlight>
                  <a:srgbClr val="FFFFFF"/>
                </a:highlight>
                <a:latin typeface="Comfortaa"/>
                <a:ea typeface="Comfortaa"/>
                <a:cs typeface="Comfortaa"/>
                <a:sym typeface="Comfortaa"/>
              </a:rPr>
              <a:t>Here is a list of all the </a:t>
            </a:r>
            <a:r>
              <a:rPr b="1" i="1" lang="en-GB" sz="1500">
                <a:solidFill>
                  <a:srgbClr val="FF0000"/>
                </a:solidFill>
                <a:highlight>
                  <a:srgbClr val="FFFFFF"/>
                </a:highlight>
                <a:latin typeface="Comfortaa"/>
                <a:ea typeface="Comfortaa"/>
                <a:cs typeface="Comfortaa"/>
                <a:sym typeface="Comfortaa"/>
              </a:rPr>
              <a:t>logical</a:t>
            </a:r>
            <a:r>
              <a:rPr b="1" i="1" lang="en-GB" sz="1500">
                <a:solidFill>
                  <a:srgbClr val="000000"/>
                </a:solidFill>
                <a:highlight>
                  <a:srgbClr val="FFFFFF"/>
                </a:highlight>
                <a:latin typeface="Comfortaa"/>
                <a:ea typeface="Comfortaa"/>
                <a:cs typeface="Comfortaa"/>
                <a:sym typeface="Comfortaa"/>
              </a:rPr>
              <a:t> operators available in SQL.</a:t>
            </a:r>
            <a:endParaRPr b="1" i="1" sz="1600">
              <a:latin typeface="Comfortaa"/>
              <a:ea typeface="Comfortaa"/>
              <a:cs typeface="Comfortaa"/>
              <a:sym typeface="Comfortaa"/>
            </a:endParaRPr>
          </a:p>
        </p:txBody>
      </p:sp>
      <p:pic>
        <p:nvPicPr>
          <p:cNvPr id="745" name="Google Shape;745;p94"/>
          <p:cNvPicPr preferRelativeResize="0"/>
          <p:nvPr/>
        </p:nvPicPr>
        <p:blipFill rotWithShape="1">
          <a:blip r:embed="rId3">
            <a:alphaModFix/>
          </a:blip>
          <a:srcRect b="19425" l="2778" r="3676" t="13193"/>
          <a:stretch/>
        </p:blipFill>
        <p:spPr>
          <a:xfrm>
            <a:off x="1387200" y="1575525"/>
            <a:ext cx="6140425" cy="2860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549450" y="32295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rgbClr val="38761D"/>
                </a:solidFill>
                <a:latin typeface="Montserrat ExtraBold"/>
                <a:ea typeface="Montserrat ExtraBold"/>
                <a:cs typeface="Montserrat ExtraBold"/>
                <a:sym typeface="Montserrat ExtraBold"/>
              </a:rPr>
              <a:t>Station_Table</a:t>
            </a:r>
            <a:endParaRPr u="sng">
              <a:solidFill>
                <a:srgbClr val="38761D"/>
              </a:solidFill>
              <a:latin typeface="Montserrat ExtraBold"/>
              <a:ea typeface="Montserrat ExtraBold"/>
              <a:cs typeface="Montserrat ExtraBold"/>
              <a:sym typeface="Montserrat ExtraBold"/>
            </a:endParaRPr>
          </a:p>
        </p:txBody>
      </p:sp>
      <p:pic>
        <p:nvPicPr>
          <p:cNvPr id="319" name="Google Shape;319;p32"/>
          <p:cNvPicPr preferRelativeResize="0"/>
          <p:nvPr/>
        </p:nvPicPr>
        <p:blipFill>
          <a:blip r:embed="rId3">
            <a:alphaModFix/>
          </a:blip>
          <a:stretch>
            <a:fillRect/>
          </a:stretch>
        </p:blipFill>
        <p:spPr>
          <a:xfrm>
            <a:off x="549450" y="1276775"/>
            <a:ext cx="8045124" cy="23022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5"/>
          <p:cNvSpPr txBox="1"/>
          <p:nvPr>
            <p:ph idx="1" type="body"/>
          </p:nvPr>
        </p:nvSpPr>
        <p:spPr>
          <a:xfrm>
            <a:off x="714775" y="434475"/>
            <a:ext cx="7834500" cy="431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sz="1800"/>
              <a:t>AND OPERATOR -  </a:t>
            </a:r>
            <a:r>
              <a:rPr lang="en-GB" sz="1800">
                <a:solidFill>
                  <a:srgbClr val="000000"/>
                </a:solidFill>
                <a:highlight>
                  <a:srgbClr val="FFFFFF"/>
                </a:highlight>
                <a:latin typeface="Arial"/>
                <a:ea typeface="Arial"/>
                <a:cs typeface="Arial"/>
                <a:sym typeface="Arial"/>
              </a:rPr>
              <a:t>The AND operator allows the existence of multiple conditions in an SQL statement's WHERE clause.</a:t>
            </a:r>
            <a:endParaRPr sz="1800"/>
          </a:p>
          <a:p>
            <a:pPr indent="0" lvl="0" marL="0" rtl="0" algn="l">
              <a:spcBef>
                <a:spcPts val="1200"/>
              </a:spcBef>
              <a:spcAft>
                <a:spcPts val="0"/>
              </a:spcAft>
              <a:buNone/>
            </a:pPr>
            <a:r>
              <a:rPr lang="en-GB"/>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sz="1800"/>
              <a:t>OR OPERATOR -  </a:t>
            </a:r>
            <a:r>
              <a:rPr lang="en-GB" sz="1800">
                <a:solidFill>
                  <a:srgbClr val="000000"/>
                </a:solidFill>
                <a:highlight>
                  <a:srgbClr val="FFFFFF"/>
                </a:highlight>
                <a:latin typeface="Arial"/>
                <a:ea typeface="Arial"/>
                <a:cs typeface="Arial"/>
                <a:sym typeface="Arial"/>
              </a:rPr>
              <a:t>The OR operator is used to combine multiple conditions in an SQL statement's WHERE clause.</a:t>
            </a:r>
            <a:endParaRPr sz="1800">
              <a:solidFill>
                <a:srgbClr val="000000"/>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200">
              <a:solidFill>
                <a:srgbClr val="000000"/>
              </a:solidFill>
              <a:highlight>
                <a:srgbClr val="FFFFFF"/>
              </a:highlight>
              <a:latin typeface="Arial"/>
              <a:ea typeface="Arial"/>
              <a:cs typeface="Arial"/>
              <a:sym typeface="Arial"/>
            </a:endParaRPr>
          </a:p>
        </p:txBody>
      </p:sp>
      <p:pic>
        <p:nvPicPr>
          <p:cNvPr id="751" name="Google Shape;751;p95"/>
          <p:cNvPicPr preferRelativeResize="0"/>
          <p:nvPr/>
        </p:nvPicPr>
        <p:blipFill>
          <a:blip r:embed="rId3">
            <a:alphaModFix/>
          </a:blip>
          <a:stretch>
            <a:fillRect/>
          </a:stretch>
        </p:blipFill>
        <p:spPr>
          <a:xfrm>
            <a:off x="2035400" y="1373400"/>
            <a:ext cx="3848100" cy="704850"/>
          </a:xfrm>
          <a:prstGeom prst="rect">
            <a:avLst/>
          </a:prstGeom>
          <a:noFill/>
          <a:ln>
            <a:noFill/>
          </a:ln>
        </p:spPr>
      </p:pic>
      <p:pic>
        <p:nvPicPr>
          <p:cNvPr id="752" name="Google Shape;752;p95"/>
          <p:cNvPicPr preferRelativeResize="0"/>
          <p:nvPr/>
        </p:nvPicPr>
        <p:blipFill>
          <a:blip r:embed="rId4">
            <a:alphaModFix/>
          </a:blip>
          <a:stretch>
            <a:fillRect/>
          </a:stretch>
        </p:blipFill>
        <p:spPr>
          <a:xfrm>
            <a:off x="2469350" y="3251350"/>
            <a:ext cx="3810000" cy="1143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6"/>
          <p:cNvSpPr txBox="1"/>
          <p:nvPr>
            <p:ph idx="1" type="body"/>
          </p:nvPr>
        </p:nvSpPr>
        <p:spPr>
          <a:xfrm>
            <a:off x="483425" y="266275"/>
            <a:ext cx="8005800" cy="46809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sz="1600">
                <a:latin typeface="Arial"/>
                <a:ea typeface="Arial"/>
                <a:cs typeface="Arial"/>
                <a:sym typeface="Arial"/>
              </a:rPr>
              <a:t>3.</a:t>
            </a:r>
            <a:r>
              <a:rPr lang="en-GB" sz="1400">
                <a:latin typeface="Arial"/>
                <a:ea typeface="Arial"/>
                <a:cs typeface="Arial"/>
                <a:sym typeface="Arial"/>
              </a:rPr>
              <a:t>  </a:t>
            </a:r>
            <a:r>
              <a:rPr lang="en-GB" sz="1600">
                <a:latin typeface="Arial"/>
                <a:ea typeface="Arial"/>
                <a:cs typeface="Arial"/>
                <a:sym typeface="Arial"/>
              </a:rPr>
              <a:t>NOT OPERATOR -</a:t>
            </a:r>
            <a:r>
              <a:rPr lang="en-GB" sz="1400">
                <a:latin typeface="Arial"/>
                <a:ea typeface="Arial"/>
                <a:cs typeface="Arial"/>
                <a:sym typeface="Arial"/>
              </a:rPr>
              <a:t> </a:t>
            </a:r>
            <a:r>
              <a:rPr lang="en-GB" sz="1800">
                <a:solidFill>
                  <a:srgbClr val="000000"/>
                </a:solidFill>
                <a:highlight>
                  <a:srgbClr val="FFFFFF"/>
                </a:highlight>
                <a:latin typeface="Arial"/>
                <a:ea typeface="Arial"/>
                <a:cs typeface="Arial"/>
                <a:sym typeface="Arial"/>
              </a:rPr>
              <a:t>The NOT operator reverses the meaning of the logical operator with which it is used. Eg:  NOT BETWEEN, NOT IN, etc.</a:t>
            </a:r>
            <a:endParaRPr sz="18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GB" sz="1600">
                <a:solidFill>
                  <a:srgbClr val="000000"/>
                </a:solidFill>
                <a:highlight>
                  <a:srgbClr val="FFFFFF"/>
                </a:highlight>
                <a:latin typeface="Arial"/>
                <a:ea typeface="Arial"/>
                <a:cs typeface="Arial"/>
                <a:sym typeface="Arial"/>
              </a:rPr>
              <a:t>4.</a:t>
            </a:r>
            <a:r>
              <a:rPr lang="en-GB" sz="1200">
                <a:solidFill>
                  <a:srgbClr val="000000"/>
                </a:solidFill>
                <a:highlight>
                  <a:srgbClr val="FFFFFF"/>
                </a:highlight>
                <a:latin typeface="Arial"/>
                <a:ea typeface="Arial"/>
                <a:cs typeface="Arial"/>
                <a:sym typeface="Arial"/>
              </a:rPr>
              <a:t>. </a:t>
            </a:r>
            <a:r>
              <a:rPr lang="en-GB" sz="1800">
                <a:solidFill>
                  <a:srgbClr val="000000"/>
                </a:solidFill>
                <a:highlight>
                  <a:srgbClr val="FFFFFF"/>
                </a:highlight>
                <a:latin typeface="Arial"/>
                <a:ea typeface="Arial"/>
                <a:cs typeface="Arial"/>
                <a:sym typeface="Arial"/>
              </a:rPr>
              <a:t>ALL OPERATOR - The ALL operator is used to compare a value to all values in another value set.</a:t>
            </a:r>
            <a:endParaRPr sz="1800">
              <a:solidFill>
                <a:srgbClr val="000000"/>
              </a:solidFill>
              <a:highlight>
                <a:srgbClr val="FFFFFF"/>
              </a:highlight>
              <a:latin typeface="Arial"/>
              <a:ea typeface="Arial"/>
              <a:cs typeface="Arial"/>
              <a:sym typeface="Arial"/>
            </a:endParaRPr>
          </a:p>
        </p:txBody>
      </p:sp>
      <p:pic>
        <p:nvPicPr>
          <p:cNvPr id="758" name="Google Shape;758;p96"/>
          <p:cNvPicPr preferRelativeResize="0"/>
          <p:nvPr/>
        </p:nvPicPr>
        <p:blipFill>
          <a:blip r:embed="rId3">
            <a:alphaModFix/>
          </a:blip>
          <a:stretch>
            <a:fillRect/>
          </a:stretch>
        </p:blipFill>
        <p:spPr>
          <a:xfrm>
            <a:off x="3149825" y="3269800"/>
            <a:ext cx="5000626" cy="1552100"/>
          </a:xfrm>
          <a:prstGeom prst="rect">
            <a:avLst/>
          </a:prstGeom>
          <a:noFill/>
          <a:ln>
            <a:noFill/>
          </a:ln>
        </p:spPr>
      </p:pic>
      <p:pic>
        <p:nvPicPr>
          <p:cNvPr id="759" name="Google Shape;759;p96"/>
          <p:cNvPicPr preferRelativeResize="0"/>
          <p:nvPr/>
        </p:nvPicPr>
        <p:blipFill>
          <a:blip r:embed="rId4">
            <a:alphaModFix/>
          </a:blip>
          <a:stretch>
            <a:fillRect/>
          </a:stretch>
        </p:blipFill>
        <p:spPr>
          <a:xfrm>
            <a:off x="2841675" y="1123075"/>
            <a:ext cx="4344750" cy="1264775"/>
          </a:xfrm>
          <a:prstGeom prst="rect">
            <a:avLst/>
          </a:prstGeom>
          <a:noFill/>
          <a:ln>
            <a:noFill/>
          </a:ln>
        </p:spPr>
      </p:pic>
      <p:pic>
        <p:nvPicPr>
          <p:cNvPr id="760" name="Google Shape;760;p96"/>
          <p:cNvPicPr preferRelativeResize="0"/>
          <p:nvPr/>
        </p:nvPicPr>
        <p:blipFill>
          <a:blip r:embed="rId5">
            <a:alphaModFix/>
          </a:blip>
          <a:stretch>
            <a:fillRect/>
          </a:stretch>
        </p:blipFill>
        <p:spPr>
          <a:xfrm>
            <a:off x="6268875" y="1983125"/>
            <a:ext cx="742950" cy="171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7"/>
          <p:cNvSpPr txBox="1"/>
          <p:nvPr>
            <p:ph idx="1" type="body"/>
          </p:nvPr>
        </p:nvSpPr>
        <p:spPr>
          <a:xfrm>
            <a:off x="733400" y="413400"/>
            <a:ext cx="7834500" cy="4316700"/>
          </a:xfrm>
          <a:prstGeom prst="rect">
            <a:avLst/>
          </a:prstGeom>
          <a:solidFill>
            <a:schemeClr val="dk1"/>
          </a:solidFill>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5</a:t>
            </a:r>
            <a:r>
              <a:rPr b="1" lang="en-GB"/>
              <a:t>. LIKE OPERATOR - </a:t>
            </a:r>
            <a:r>
              <a:rPr b="1" lang="en-GB" sz="1200">
                <a:solidFill>
                  <a:srgbClr val="000000"/>
                </a:solidFill>
                <a:highlight>
                  <a:srgbClr val="FFFFFF"/>
                </a:highlight>
                <a:latin typeface="Arial"/>
                <a:ea typeface="Arial"/>
                <a:cs typeface="Arial"/>
                <a:sym typeface="Arial"/>
              </a:rPr>
              <a:t>The LIKE operator is used to compare a value to similar values using wildcard operators.</a:t>
            </a:r>
            <a:endParaRPr b="1" sz="1200">
              <a:solidFill>
                <a:srgbClr val="000000"/>
              </a:solidFill>
              <a:highlight>
                <a:srgbClr val="FFFFFF"/>
              </a:highlight>
              <a:latin typeface="Arial"/>
              <a:ea typeface="Arial"/>
              <a:cs typeface="Arial"/>
              <a:sym typeface="Arial"/>
            </a:endParaRPr>
          </a:p>
          <a:p>
            <a:pPr indent="-323850" lvl="0" marL="457200" rtl="0" algn="l">
              <a:spcBef>
                <a:spcPts val="120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Match pattern and filter the result as per pattern which satisfies the result.</a:t>
            </a:r>
            <a:endParaRPr b="1" sz="1500">
              <a:solidFill>
                <a:srgbClr val="24292F"/>
              </a:solidFill>
              <a:highlight>
                <a:srgbClr val="FFFFFF"/>
              </a:highlight>
              <a:latin typeface="Arial"/>
              <a:ea typeface="Arial"/>
              <a:cs typeface="Arial"/>
              <a:sym typeface="Arial"/>
            </a:endParaRPr>
          </a:p>
          <a:p>
            <a:pPr indent="0" lvl="0" marL="457200" rtl="0" algn="l">
              <a:spcBef>
                <a:spcPts val="300"/>
              </a:spcBef>
              <a:spcAft>
                <a:spcPts val="0"/>
              </a:spcAft>
              <a:buNone/>
            </a:pPr>
            <a:r>
              <a:rPr b="1" lang="en-GB" sz="1500">
                <a:solidFill>
                  <a:srgbClr val="24292F"/>
                </a:solidFill>
                <a:highlight>
                  <a:srgbClr val="FFFFFF"/>
                </a:highlight>
                <a:latin typeface="Arial"/>
                <a:ea typeface="Arial"/>
                <a:cs typeface="Arial"/>
                <a:sym typeface="Arial"/>
              </a:rPr>
              <a:t>String pattern:-</a:t>
            </a:r>
            <a:endParaRPr b="1" sz="1500">
              <a:solidFill>
                <a:srgbClr val="24292F"/>
              </a:solidFill>
              <a:highlight>
                <a:srgbClr val="FFFFFF"/>
              </a:highlight>
              <a:latin typeface="Arial"/>
              <a:ea typeface="Arial"/>
              <a:cs typeface="Arial"/>
              <a:sym typeface="Arial"/>
            </a:endParaRPr>
          </a:p>
          <a:p>
            <a:pPr indent="-323850" lvl="0" marL="457200" rtl="0" algn="l">
              <a:spcBef>
                <a:spcPts val="30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 indicates any number of characters whereas </a:t>
            </a:r>
            <a:r>
              <a:rPr b="1" lang="en-GB" sz="1500">
                <a:solidFill>
                  <a:srgbClr val="24292F"/>
                </a:solidFill>
                <a:highlight>
                  <a:schemeClr val="dk1"/>
                </a:highlight>
                <a:latin typeface="Arial"/>
                <a:ea typeface="Arial"/>
                <a:cs typeface="Arial"/>
                <a:sym typeface="Arial"/>
              </a:rPr>
              <a:t>_ indicates single character</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['b%' -&gt; starts with b or B]</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['%b%' -&gt; b somewhere in string]</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['%y' -&gt; ends with y]</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[_y -&gt; 2 character string ending with y]</a:t>
            </a:r>
            <a:endParaRPr b="1" sz="1500">
              <a:solidFill>
                <a:srgbClr val="24292F"/>
              </a:solidFill>
              <a:highlight>
                <a:srgbClr val="FFFFFF"/>
              </a:highlight>
              <a:latin typeface="Arial"/>
              <a:ea typeface="Arial"/>
              <a:cs typeface="Arial"/>
              <a:sym typeface="Arial"/>
            </a:endParaRPr>
          </a:p>
          <a:p>
            <a:pPr indent="-323850" lvl="0" marL="457200" rtl="0" algn="l">
              <a:spcBef>
                <a:spcPts val="0"/>
              </a:spcBef>
              <a:spcAft>
                <a:spcPts val="0"/>
              </a:spcAft>
              <a:buClr>
                <a:srgbClr val="24292F"/>
              </a:buClr>
              <a:buSzPts val="1500"/>
              <a:buFont typeface="Arial"/>
              <a:buChar char="●"/>
            </a:pPr>
            <a:r>
              <a:rPr b="1" lang="en-GB" sz="1500">
                <a:solidFill>
                  <a:srgbClr val="24292F"/>
                </a:solidFill>
                <a:highlight>
                  <a:srgbClr val="FFFFFF"/>
                </a:highlight>
                <a:latin typeface="Arial"/>
                <a:ea typeface="Arial"/>
                <a:cs typeface="Arial"/>
                <a:sym typeface="Arial"/>
              </a:rPr>
              <a:t>[b__y -&gt; string having 4 characters which starts with b and ends with y]</a:t>
            </a:r>
            <a:endParaRPr b="1" sz="1500">
              <a:solidFill>
                <a:srgbClr val="24292F"/>
              </a:solidFill>
              <a:highlight>
                <a:srgbClr val="FFFFFF"/>
              </a:highlight>
              <a:latin typeface="Arial"/>
              <a:ea typeface="Arial"/>
              <a:cs typeface="Arial"/>
              <a:sym typeface="Arial"/>
            </a:endParaRPr>
          </a:p>
          <a:p>
            <a:pPr indent="0" lvl="0" marL="0" rtl="0" algn="l">
              <a:spcBef>
                <a:spcPts val="0"/>
              </a:spcBef>
              <a:spcAft>
                <a:spcPts val="0"/>
              </a:spcAft>
              <a:buNone/>
            </a:pPr>
            <a:r>
              <a:rPr lang="en-GB" sz="1200">
                <a:solidFill>
                  <a:srgbClr val="000000"/>
                </a:solidFill>
                <a:highlight>
                  <a:srgbClr val="FFFFFF"/>
                </a:highlight>
                <a:latin typeface="Arial"/>
                <a:ea typeface="Arial"/>
                <a:cs typeface="Arial"/>
                <a:sym typeface="Arial"/>
              </a:rPr>
              <a:t>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000000"/>
              </a:solidFill>
              <a:highlight>
                <a:srgbClr val="FFFFFF"/>
              </a:highlight>
              <a:latin typeface="Arial"/>
              <a:ea typeface="Arial"/>
              <a:cs typeface="Arial"/>
              <a:sym typeface="Arial"/>
            </a:endParaRPr>
          </a:p>
        </p:txBody>
      </p:sp>
      <p:pic>
        <p:nvPicPr>
          <p:cNvPr id="766" name="Google Shape;766;p97"/>
          <p:cNvPicPr preferRelativeResize="0"/>
          <p:nvPr/>
        </p:nvPicPr>
        <p:blipFill>
          <a:blip r:embed="rId3">
            <a:alphaModFix/>
          </a:blip>
          <a:stretch>
            <a:fillRect/>
          </a:stretch>
        </p:blipFill>
        <p:spPr>
          <a:xfrm>
            <a:off x="868475" y="3101800"/>
            <a:ext cx="3248025" cy="1599675"/>
          </a:xfrm>
          <a:prstGeom prst="rect">
            <a:avLst/>
          </a:prstGeom>
          <a:noFill/>
          <a:ln>
            <a:noFill/>
          </a:ln>
        </p:spPr>
      </p:pic>
      <p:pic>
        <p:nvPicPr>
          <p:cNvPr id="767" name="Google Shape;767;p97"/>
          <p:cNvPicPr preferRelativeResize="0"/>
          <p:nvPr/>
        </p:nvPicPr>
        <p:blipFill>
          <a:blip r:embed="rId4">
            <a:alphaModFix/>
          </a:blip>
          <a:stretch>
            <a:fillRect/>
          </a:stretch>
        </p:blipFill>
        <p:spPr>
          <a:xfrm>
            <a:off x="4572000" y="3101797"/>
            <a:ext cx="3124200" cy="1547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8"/>
          <p:cNvSpPr txBox="1"/>
          <p:nvPr>
            <p:ph idx="1" type="body"/>
          </p:nvPr>
        </p:nvSpPr>
        <p:spPr>
          <a:xfrm>
            <a:off x="714775" y="434475"/>
            <a:ext cx="7834500" cy="43167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6</a:t>
            </a:r>
            <a:r>
              <a:rPr lang="en-GB"/>
              <a:t>. IS NULL OPERATOR - </a:t>
            </a:r>
            <a:r>
              <a:rPr lang="en-GB" sz="1200">
                <a:solidFill>
                  <a:srgbClr val="000000"/>
                </a:solidFill>
                <a:highlight>
                  <a:srgbClr val="FFFFFF"/>
                </a:highlight>
                <a:latin typeface="Arial"/>
                <a:ea typeface="Arial"/>
                <a:cs typeface="Arial"/>
                <a:sym typeface="Arial"/>
              </a:rPr>
              <a:t>The NULL operator is used to compare a value with a NULL value.</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500">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50">
              <a:solidFill>
                <a:srgbClr val="212529"/>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50">
              <a:solidFill>
                <a:srgbClr val="212529"/>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2100">
              <a:solidFill>
                <a:srgbClr val="000000"/>
              </a:solidFill>
              <a:highlight>
                <a:srgbClr val="FFFFFF"/>
              </a:highlight>
              <a:latin typeface="Arial"/>
              <a:ea typeface="Arial"/>
              <a:cs typeface="Arial"/>
              <a:sym typeface="Arial"/>
            </a:endParaRPr>
          </a:p>
        </p:txBody>
      </p:sp>
      <p:pic>
        <p:nvPicPr>
          <p:cNvPr id="773" name="Google Shape;773;p98"/>
          <p:cNvPicPr preferRelativeResize="0"/>
          <p:nvPr/>
        </p:nvPicPr>
        <p:blipFill>
          <a:blip r:embed="rId3">
            <a:alphaModFix/>
          </a:blip>
          <a:stretch>
            <a:fillRect/>
          </a:stretch>
        </p:blipFill>
        <p:spPr>
          <a:xfrm>
            <a:off x="300075" y="1570725"/>
            <a:ext cx="4338901" cy="2227375"/>
          </a:xfrm>
          <a:prstGeom prst="rect">
            <a:avLst/>
          </a:prstGeom>
          <a:noFill/>
          <a:ln>
            <a:noFill/>
          </a:ln>
        </p:spPr>
      </p:pic>
      <p:pic>
        <p:nvPicPr>
          <p:cNvPr id="774" name="Google Shape;774;p98"/>
          <p:cNvPicPr preferRelativeResize="0"/>
          <p:nvPr/>
        </p:nvPicPr>
        <p:blipFill>
          <a:blip r:embed="rId4">
            <a:alphaModFix/>
          </a:blip>
          <a:stretch>
            <a:fillRect/>
          </a:stretch>
        </p:blipFill>
        <p:spPr>
          <a:xfrm>
            <a:off x="4807150" y="785850"/>
            <a:ext cx="4109701" cy="39485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9"/>
          <p:cNvSpPr txBox="1"/>
          <p:nvPr>
            <p:ph idx="1" type="body"/>
          </p:nvPr>
        </p:nvSpPr>
        <p:spPr>
          <a:xfrm>
            <a:off x="654750" y="354100"/>
            <a:ext cx="7834500" cy="43167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t>7. ANY OPERATOR - </a:t>
            </a:r>
            <a:r>
              <a:rPr lang="en-GB" sz="1200">
                <a:solidFill>
                  <a:srgbClr val="000000"/>
                </a:solidFill>
                <a:highlight>
                  <a:srgbClr val="FFFFFF"/>
                </a:highlight>
                <a:latin typeface="Arial"/>
                <a:ea typeface="Arial"/>
                <a:cs typeface="Arial"/>
                <a:sym typeface="Arial"/>
              </a:rPr>
              <a:t>The ANY operator is used to compare a value to any applicable value in the list as per the condition.</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GB" sz="1200">
                <a:solidFill>
                  <a:srgbClr val="000000"/>
                </a:solidFill>
                <a:highlight>
                  <a:srgbClr val="FFFFFF"/>
                </a:highlight>
                <a:latin typeface="Arial"/>
                <a:ea typeface="Arial"/>
                <a:cs typeface="Arial"/>
                <a:sym typeface="Arial"/>
              </a:rPr>
              <a:t>8. BETWEEN OPERATOR - The BETWEEN operator is used to search for values that are within a set of values, given the minimum value and the maximum value.</a:t>
            </a:r>
            <a:endParaRPr sz="1200">
              <a:solidFill>
                <a:srgbClr val="000000"/>
              </a:solidFill>
              <a:highlight>
                <a:srgbClr val="FFFFFF"/>
              </a:highlight>
              <a:latin typeface="Arial"/>
              <a:ea typeface="Arial"/>
              <a:cs typeface="Arial"/>
              <a:sym typeface="Arial"/>
            </a:endParaRPr>
          </a:p>
        </p:txBody>
      </p:sp>
      <p:pic>
        <p:nvPicPr>
          <p:cNvPr id="780" name="Google Shape;780;p99"/>
          <p:cNvPicPr preferRelativeResize="0"/>
          <p:nvPr/>
        </p:nvPicPr>
        <p:blipFill>
          <a:blip r:embed="rId3">
            <a:alphaModFix/>
          </a:blip>
          <a:stretch>
            <a:fillRect/>
          </a:stretch>
        </p:blipFill>
        <p:spPr>
          <a:xfrm>
            <a:off x="855425" y="2991625"/>
            <a:ext cx="4308175" cy="1679175"/>
          </a:xfrm>
          <a:prstGeom prst="rect">
            <a:avLst/>
          </a:prstGeom>
          <a:noFill/>
          <a:ln>
            <a:noFill/>
          </a:ln>
        </p:spPr>
      </p:pic>
      <p:pic>
        <p:nvPicPr>
          <p:cNvPr id="781" name="Google Shape;781;p99"/>
          <p:cNvPicPr preferRelativeResize="0"/>
          <p:nvPr/>
        </p:nvPicPr>
        <p:blipFill>
          <a:blip r:embed="rId4">
            <a:alphaModFix/>
          </a:blip>
          <a:stretch>
            <a:fillRect/>
          </a:stretch>
        </p:blipFill>
        <p:spPr>
          <a:xfrm>
            <a:off x="5269050" y="3237700"/>
            <a:ext cx="3109225" cy="962025"/>
          </a:xfrm>
          <a:prstGeom prst="rect">
            <a:avLst/>
          </a:prstGeom>
          <a:noFill/>
          <a:ln>
            <a:noFill/>
          </a:ln>
        </p:spPr>
      </p:pic>
      <p:pic>
        <p:nvPicPr>
          <p:cNvPr id="782" name="Google Shape;782;p99"/>
          <p:cNvPicPr preferRelativeResize="0"/>
          <p:nvPr/>
        </p:nvPicPr>
        <p:blipFill>
          <a:blip r:embed="rId5">
            <a:alphaModFix/>
          </a:blip>
          <a:stretch>
            <a:fillRect/>
          </a:stretch>
        </p:blipFill>
        <p:spPr>
          <a:xfrm>
            <a:off x="2416263" y="794599"/>
            <a:ext cx="4431521" cy="1679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0"/>
          <p:cNvSpPr txBox="1"/>
          <p:nvPr>
            <p:ph idx="1" type="body"/>
          </p:nvPr>
        </p:nvSpPr>
        <p:spPr>
          <a:xfrm>
            <a:off x="551225" y="283225"/>
            <a:ext cx="7997700" cy="44679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GB" sz="1200">
                <a:solidFill>
                  <a:srgbClr val="000000"/>
                </a:solidFill>
                <a:highlight>
                  <a:schemeClr val="dk1"/>
                </a:highlight>
                <a:latin typeface="Arial"/>
                <a:ea typeface="Arial"/>
                <a:cs typeface="Arial"/>
                <a:sym typeface="Arial"/>
              </a:rPr>
              <a:t>9. IN OPERATOR - The IN operator is used to compare a value to a list of literal values that have been specified.</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b="1" sz="1200">
              <a:solidFill>
                <a:srgbClr val="000000"/>
              </a:solidFill>
              <a:highlight>
                <a:srgbClr val="FFFFFF"/>
              </a:highlight>
              <a:latin typeface="Arial"/>
              <a:ea typeface="Arial"/>
              <a:cs typeface="Arial"/>
              <a:sym typeface="Arial"/>
            </a:endParaRPr>
          </a:p>
        </p:txBody>
      </p:sp>
      <p:pic>
        <p:nvPicPr>
          <p:cNvPr id="788" name="Google Shape;788;p100"/>
          <p:cNvPicPr preferRelativeResize="0"/>
          <p:nvPr/>
        </p:nvPicPr>
        <p:blipFill>
          <a:blip r:embed="rId3">
            <a:alphaModFix/>
          </a:blip>
          <a:stretch>
            <a:fillRect/>
          </a:stretch>
        </p:blipFill>
        <p:spPr>
          <a:xfrm>
            <a:off x="770825" y="921525"/>
            <a:ext cx="7568100" cy="3184875"/>
          </a:xfrm>
          <a:prstGeom prst="rect">
            <a:avLst/>
          </a:prstGeom>
          <a:noFill/>
          <a:ln>
            <a:noFill/>
          </a:ln>
        </p:spPr>
      </p:pic>
      <p:pic>
        <p:nvPicPr>
          <p:cNvPr id="789" name="Google Shape;789;p100"/>
          <p:cNvPicPr preferRelativeResize="0"/>
          <p:nvPr/>
        </p:nvPicPr>
        <p:blipFill>
          <a:blip r:embed="rId4">
            <a:alphaModFix/>
          </a:blip>
          <a:stretch>
            <a:fillRect/>
          </a:stretch>
        </p:blipFill>
        <p:spPr>
          <a:xfrm>
            <a:off x="6797300" y="2980200"/>
            <a:ext cx="1336725" cy="308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1"/>
          <p:cNvSpPr txBox="1"/>
          <p:nvPr>
            <p:ph type="title"/>
          </p:nvPr>
        </p:nvSpPr>
        <p:spPr>
          <a:xfrm>
            <a:off x="3148275" y="243275"/>
            <a:ext cx="2396700" cy="7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FUNCTIONS</a:t>
            </a:r>
            <a:endParaRPr b="1" i="1" u="sng">
              <a:solidFill>
                <a:srgbClr val="980000"/>
              </a:solidFill>
            </a:endParaRPr>
          </a:p>
        </p:txBody>
      </p:sp>
      <p:sp>
        <p:nvSpPr>
          <p:cNvPr id="795" name="Google Shape;795;p101"/>
          <p:cNvSpPr txBox="1"/>
          <p:nvPr>
            <p:ph idx="1" type="body"/>
          </p:nvPr>
        </p:nvSpPr>
        <p:spPr>
          <a:xfrm>
            <a:off x="127625" y="831425"/>
            <a:ext cx="8720400" cy="397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MySQL comes bundled with a number of built in functions. Built in functions are simply functions come already implemented in the SQL. These functions allow us to perform different types of manipulations on the data.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	NUMERIC FUNCTIONS</a:t>
            </a:r>
            <a:endParaRPr/>
          </a:p>
          <a:p>
            <a:pPr indent="-311150" lvl="0" marL="457200" rtl="0" algn="l">
              <a:spcBef>
                <a:spcPts val="1200"/>
              </a:spcBef>
              <a:spcAft>
                <a:spcPts val="0"/>
              </a:spcAft>
              <a:buSzPts val="1300"/>
              <a:buAutoNum type="arabicPeriod"/>
            </a:pPr>
            <a:r>
              <a:t/>
            </a:r>
            <a:endParaRPr/>
          </a:p>
          <a:p>
            <a:pPr indent="0" lvl="0" marL="0" rtl="0" algn="l">
              <a:spcBef>
                <a:spcPts val="1200"/>
              </a:spcBef>
              <a:spcAft>
                <a:spcPts val="0"/>
              </a:spcAft>
              <a:buNone/>
            </a:pPr>
            <a:r>
              <a:rPr lang="en-GB"/>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96" name="Google Shape;796;p101"/>
          <p:cNvPicPr preferRelativeResize="0"/>
          <p:nvPr/>
        </p:nvPicPr>
        <p:blipFill>
          <a:blip r:embed="rId3">
            <a:alphaModFix/>
          </a:blip>
          <a:stretch>
            <a:fillRect/>
          </a:stretch>
        </p:blipFill>
        <p:spPr>
          <a:xfrm>
            <a:off x="478700" y="2172050"/>
            <a:ext cx="7735860" cy="399700"/>
          </a:xfrm>
          <a:prstGeom prst="rect">
            <a:avLst/>
          </a:prstGeom>
          <a:noFill/>
          <a:ln>
            <a:noFill/>
          </a:ln>
        </p:spPr>
      </p:pic>
      <p:pic>
        <p:nvPicPr>
          <p:cNvPr id="797" name="Google Shape;797;p101"/>
          <p:cNvPicPr preferRelativeResize="0"/>
          <p:nvPr/>
        </p:nvPicPr>
        <p:blipFill>
          <a:blip r:embed="rId4">
            <a:alphaModFix/>
          </a:blip>
          <a:stretch>
            <a:fillRect/>
          </a:stretch>
        </p:blipFill>
        <p:spPr>
          <a:xfrm>
            <a:off x="2396363" y="2651525"/>
            <a:ext cx="3648075" cy="1447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2"/>
          <p:cNvSpPr txBox="1"/>
          <p:nvPr>
            <p:ph idx="1" type="body"/>
          </p:nvPr>
        </p:nvSpPr>
        <p:spPr>
          <a:xfrm>
            <a:off x="504550" y="420450"/>
            <a:ext cx="8226900" cy="42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75"/>
              <a:t>2.   </a:t>
            </a:r>
            <a:endParaRPr sz="1675"/>
          </a:p>
          <a:p>
            <a:pPr indent="0" lvl="0" marL="0" rtl="0" algn="l">
              <a:spcBef>
                <a:spcPts val="1200"/>
              </a:spcBef>
              <a:spcAft>
                <a:spcPts val="0"/>
              </a:spcAft>
              <a:buNone/>
            </a:pPr>
            <a:r>
              <a:rPr lang="en-GB" sz="1793"/>
              <a:t>3.</a:t>
            </a:r>
            <a:endParaRPr sz="1643">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03" name="Google Shape;803;p102"/>
          <p:cNvPicPr preferRelativeResize="0"/>
          <p:nvPr/>
        </p:nvPicPr>
        <p:blipFill>
          <a:blip r:embed="rId3">
            <a:alphaModFix/>
          </a:blip>
          <a:stretch>
            <a:fillRect/>
          </a:stretch>
        </p:blipFill>
        <p:spPr>
          <a:xfrm>
            <a:off x="735100" y="370700"/>
            <a:ext cx="8317000" cy="504825"/>
          </a:xfrm>
          <a:prstGeom prst="rect">
            <a:avLst/>
          </a:prstGeom>
          <a:noFill/>
          <a:ln>
            <a:noFill/>
          </a:ln>
        </p:spPr>
      </p:pic>
      <p:pic>
        <p:nvPicPr>
          <p:cNvPr id="804" name="Google Shape;804;p102"/>
          <p:cNvPicPr preferRelativeResize="0"/>
          <p:nvPr/>
        </p:nvPicPr>
        <p:blipFill rotWithShape="1">
          <a:blip r:embed="rId4">
            <a:alphaModFix/>
          </a:blip>
          <a:srcRect b="0" l="0" r="-7956" t="0"/>
          <a:stretch/>
        </p:blipFill>
        <p:spPr>
          <a:xfrm>
            <a:off x="859725" y="875525"/>
            <a:ext cx="8820150" cy="476250"/>
          </a:xfrm>
          <a:prstGeom prst="rect">
            <a:avLst/>
          </a:prstGeom>
          <a:noFill/>
          <a:ln>
            <a:noFill/>
          </a:ln>
        </p:spPr>
      </p:pic>
      <p:pic>
        <p:nvPicPr>
          <p:cNvPr id="805" name="Google Shape;805;p102"/>
          <p:cNvPicPr preferRelativeResize="0"/>
          <p:nvPr/>
        </p:nvPicPr>
        <p:blipFill>
          <a:blip r:embed="rId5">
            <a:alphaModFix/>
          </a:blip>
          <a:stretch>
            <a:fillRect/>
          </a:stretch>
        </p:blipFill>
        <p:spPr>
          <a:xfrm>
            <a:off x="367575" y="2248280"/>
            <a:ext cx="3771900" cy="1807625"/>
          </a:xfrm>
          <a:prstGeom prst="rect">
            <a:avLst/>
          </a:prstGeom>
          <a:noFill/>
          <a:ln>
            <a:noFill/>
          </a:ln>
        </p:spPr>
      </p:pic>
      <p:pic>
        <p:nvPicPr>
          <p:cNvPr id="806" name="Google Shape;806;p102"/>
          <p:cNvPicPr preferRelativeResize="0"/>
          <p:nvPr/>
        </p:nvPicPr>
        <p:blipFill>
          <a:blip r:embed="rId6">
            <a:alphaModFix/>
          </a:blip>
          <a:stretch>
            <a:fillRect/>
          </a:stretch>
        </p:blipFill>
        <p:spPr>
          <a:xfrm>
            <a:off x="4330375" y="2248279"/>
            <a:ext cx="3990975" cy="1807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3"/>
          <p:cNvSpPr txBox="1"/>
          <p:nvPr>
            <p:ph idx="1" type="body"/>
          </p:nvPr>
        </p:nvSpPr>
        <p:spPr>
          <a:xfrm>
            <a:off x="504550" y="420450"/>
            <a:ext cx="8226900" cy="42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110">
                <a:solidFill>
                  <a:srgbClr val="000000"/>
                </a:solidFill>
                <a:highlight>
                  <a:srgbClr val="FFFFFF"/>
                </a:highlight>
                <a:latin typeface="Verdana"/>
                <a:ea typeface="Verdana"/>
                <a:cs typeface="Verdana"/>
                <a:sym typeface="Verdana"/>
              </a:rPr>
              <a:t>4. </a:t>
            </a:r>
            <a:endParaRPr sz="211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2110">
                <a:solidFill>
                  <a:srgbClr val="000000"/>
                </a:solidFill>
                <a:highlight>
                  <a:srgbClr val="FFFFFF"/>
                </a:highlight>
                <a:latin typeface="Verdana"/>
                <a:ea typeface="Verdana"/>
                <a:cs typeface="Verdana"/>
                <a:sym typeface="Verdana"/>
              </a:rPr>
              <a:t>5. </a:t>
            </a:r>
            <a:endParaRPr sz="2646">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12" name="Google Shape;812;p103"/>
          <p:cNvPicPr preferRelativeResize="0"/>
          <p:nvPr/>
        </p:nvPicPr>
        <p:blipFill>
          <a:blip r:embed="rId3">
            <a:alphaModFix/>
          </a:blip>
          <a:stretch>
            <a:fillRect/>
          </a:stretch>
        </p:blipFill>
        <p:spPr>
          <a:xfrm>
            <a:off x="796825" y="420438"/>
            <a:ext cx="5715000" cy="466725"/>
          </a:xfrm>
          <a:prstGeom prst="rect">
            <a:avLst/>
          </a:prstGeom>
          <a:noFill/>
          <a:ln>
            <a:noFill/>
          </a:ln>
        </p:spPr>
      </p:pic>
      <p:pic>
        <p:nvPicPr>
          <p:cNvPr id="813" name="Google Shape;813;p103"/>
          <p:cNvPicPr preferRelativeResize="0"/>
          <p:nvPr/>
        </p:nvPicPr>
        <p:blipFill rotWithShape="1">
          <a:blip r:embed="rId4">
            <a:alphaModFix/>
          </a:blip>
          <a:srcRect b="0" l="0" r="-12549" t="0"/>
          <a:stretch/>
        </p:blipFill>
        <p:spPr>
          <a:xfrm>
            <a:off x="796825" y="1007650"/>
            <a:ext cx="9143999" cy="474901"/>
          </a:xfrm>
          <a:prstGeom prst="rect">
            <a:avLst/>
          </a:prstGeom>
          <a:noFill/>
          <a:ln>
            <a:noFill/>
          </a:ln>
        </p:spPr>
      </p:pic>
      <p:pic>
        <p:nvPicPr>
          <p:cNvPr id="814" name="Google Shape;814;p103"/>
          <p:cNvPicPr preferRelativeResize="0"/>
          <p:nvPr/>
        </p:nvPicPr>
        <p:blipFill>
          <a:blip r:embed="rId5">
            <a:alphaModFix/>
          </a:blip>
          <a:stretch>
            <a:fillRect/>
          </a:stretch>
        </p:blipFill>
        <p:spPr>
          <a:xfrm>
            <a:off x="409475" y="1651913"/>
            <a:ext cx="3257550" cy="1190625"/>
          </a:xfrm>
          <a:prstGeom prst="rect">
            <a:avLst/>
          </a:prstGeom>
          <a:noFill/>
          <a:ln>
            <a:noFill/>
          </a:ln>
        </p:spPr>
      </p:pic>
      <p:pic>
        <p:nvPicPr>
          <p:cNvPr id="815" name="Google Shape;815;p103"/>
          <p:cNvPicPr preferRelativeResize="0"/>
          <p:nvPr/>
        </p:nvPicPr>
        <p:blipFill>
          <a:blip r:embed="rId6">
            <a:alphaModFix/>
          </a:blip>
          <a:stretch>
            <a:fillRect/>
          </a:stretch>
        </p:blipFill>
        <p:spPr>
          <a:xfrm>
            <a:off x="4516125" y="1603013"/>
            <a:ext cx="3619500" cy="2581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4"/>
          <p:cNvSpPr txBox="1"/>
          <p:nvPr>
            <p:ph idx="1" type="body"/>
          </p:nvPr>
        </p:nvSpPr>
        <p:spPr>
          <a:xfrm>
            <a:off x="504550" y="420450"/>
            <a:ext cx="8226900" cy="4260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2110">
                <a:solidFill>
                  <a:srgbClr val="000000"/>
                </a:solidFill>
                <a:highlight>
                  <a:srgbClr val="FFFFFF"/>
                </a:highlight>
                <a:latin typeface="Verdana"/>
                <a:ea typeface="Verdana"/>
                <a:cs typeface="Verdana"/>
                <a:sym typeface="Verdana"/>
              </a:rPr>
              <a:t>6</a:t>
            </a:r>
            <a:r>
              <a:rPr lang="en-GB" sz="2110">
                <a:solidFill>
                  <a:srgbClr val="000000"/>
                </a:solidFill>
                <a:highlight>
                  <a:srgbClr val="FFFFFF"/>
                </a:highlight>
                <a:latin typeface="Verdana"/>
                <a:ea typeface="Verdana"/>
                <a:cs typeface="Verdana"/>
                <a:sym typeface="Verdana"/>
              </a:rPr>
              <a:t>. </a:t>
            </a:r>
            <a:endParaRPr sz="211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67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sz="2110">
                <a:solidFill>
                  <a:srgbClr val="000000"/>
                </a:solidFill>
                <a:highlight>
                  <a:srgbClr val="FFFFFF"/>
                </a:highlight>
                <a:latin typeface="Verdana"/>
                <a:ea typeface="Verdana"/>
                <a:cs typeface="Verdana"/>
                <a:sym typeface="Verdana"/>
              </a:rPr>
              <a:t>7.</a:t>
            </a:r>
            <a:r>
              <a:rPr lang="en-GB" sz="2110">
                <a:solidFill>
                  <a:srgbClr val="000000"/>
                </a:solidFill>
                <a:highlight>
                  <a:srgbClr val="FFFFFF"/>
                </a:highlight>
                <a:latin typeface="Verdana"/>
                <a:ea typeface="Verdana"/>
                <a:cs typeface="Verdana"/>
                <a:sym typeface="Verdana"/>
              </a:rPr>
              <a:t> </a:t>
            </a:r>
            <a:endParaRPr sz="2646">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21" name="Google Shape;821;p104"/>
          <p:cNvPicPr preferRelativeResize="0"/>
          <p:nvPr/>
        </p:nvPicPr>
        <p:blipFill>
          <a:blip r:embed="rId3">
            <a:alphaModFix/>
          </a:blip>
          <a:stretch>
            <a:fillRect/>
          </a:stretch>
        </p:blipFill>
        <p:spPr>
          <a:xfrm>
            <a:off x="883588" y="2905200"/>
            <a:ext cx="7115175" cy="476250"/>
          </a:xfrm>
          <a:prstGeom prst="rect">
            <a:avLst/>
          </a:prstGeom>
          <a:noFill/>
          <a:ln>
            <a:noFill/>
          </a:ln>
        </p:spPr>
      </p:pic>
      <p:pic>
        <p:nvPicPr>
          <p:cNvPr id="822" name="Google Shape;822;p104"/>
          <p:cNvPicPr preferRelativeResize="0"/>
          <p:nvPr/>
        </p:nvPicPr>
        <p:blipFill>
          <a:blip r:embed="rId4">
            <a:alphaModFix/>
          </a:blip>
          <a:stretch>
            <a:fillRect/>
          </a:stretch>
        </p:blipFill>
        <p:spPr>
          <a:xfrm>
            <a:off x="2446750" y="3485325"/>
            <a:ext cx="3286125" cy="1145825"/>
          </a:xfrm>
          <a:prstGeom prst="rect">
            <a:avLst/>
          </a:prstGeom>
          <a:noFill/>
          <a:ln>
            <a:noFill/>
          </a:ln>
        </p:spPr>
      </p:pic>
      <p:pic>
        <p:nvPicPr>
          <p:cNvPr id="823" name="Google Shape;823;p104"/>
          <p:cNvPicPr preferRelativeResize="0"/>
          <p:nvPr/>
        </p:nvPicPr>
        <p:blipFill>
          <a:blip r:embed="rId5">
            <a:alphaModFix/>
          </a:blip>
          <a:stretch>
            <a:fillRect/>
          </a:stretch>
        </p:blipFill>
        <p:spPr>
          <a:xfrm>
            <a:off x="787975" y="641850"/>
            <a:ext cx="8210550" cy="514350"/>
          </a:xfrm>
          <a:prstGeom prst="rect">
            <a:avLst/>
          </a:prstGeom>
          <a:noFill/>
          <a:ln>
            <a:noFill/>
          </a:ln>
        </p:spPr>
      </p:pic>
      <p:pic>
        <p:nvPicPr>
          <p:cNvPr id="824" name="Google Shape;824;p104"/>
          <p:cNvPicPr preferRelativeResize="0"/>
          <p:nvPr/>
        </p:nvPicPr>
        <p:blipFill>
          <a:blip r:embed="rId6">
            <a:alphaModFix/>
          </a:blip>
          <a:stretch>
            <a:fillRect/>
          </a:stretch>
        </p:blipFill>
        <p:spPr>
          <a:xfrm>
            <a:off x="955038" y="1255750"/>
            <a:ext cx="6972300" cy="120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682725" y="385875"/>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rgbClr val="38761D"/>
                </a:solidFill>
                <a:latin typeface="Montserrat ExtraBold"/>
                <a:ea typeface="Montserrat ExtraBold"/>
                <a:cs typeface="Montserrat ExtraBold"/>
                <a:sym typeface="Montserrat ExtraBold"/>
              </a:rPr>
              <a:t>Train_Table</a:t>
            </a:r>
            <a:endParaRPr u="sng">
              <a:solidFill>
                <a:srgbClr val="38761D"/>
              </a:solidFill>
              <a:latin typeface="Montserrat ExtraBold"/>
              <a:ea typeface="Montserrat ExtraBold"/>
              <a:cs typeface="Montserrat ExtraBold"/>
              <a:sym typeface="Montserrat ExtraBold"/>
            </a:endParaRPr>
          </a:p>
        </p:txBody>
      </p:sp>
      <p:pic>
        <p:nvPicPr>
          <p:cNvPr id="325" name="Google Shape;325;p33"/>
          <p:cNvPicPr preferRelativeResize="0"/>
          <p:nvPr/>
        </p:nvPicPr>
        <p:blipFill>
          <a:blip r:embed="rId3">
            <a:alphaModFix/>
          </a:blip>
          <a:stretch>
            <a:fillRect/>
          </a:stretch>
        </p:blipFill>
        <p:spPr>
          <a:xfrm>
            <a:off x="682737" y="1487712"/>
            <a:ext cx="7778526" cy="2168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5"/>
          <p:cNvSpPr txBox="1"/>
          <p:nvPr>
            <p:ph type="title"/>
          </p:nvPr>
        </p:nvSpPr>
        <p:spPr>
          <a:xfrm>
            <a:off x="196050" y="233800"/>
            <a:ext cx="5434500" cy="7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980000"/>
                </a:solidFill>
              </a:rPr>
              <a:t>STRING FUNCTIONS</a:t>
            </a:r>
            <a:endParaRPr b="1">
              <a:solidFill>
                <a:srgbClr val="980000"/>
              </a:solidFill>
            </a:endParaRPr>
          </a:p>
        </p:txBody>
      </p:sp>
      <p:sp>
        <p:nvSpPr>
          <p:cNvPr id="830" name="Google Shape;830;p105"/>
          <p:cNvSpPr txBox="1"/>
          <p:nvPr>
            <p:ph idx="1" type="body"/>
          </p:nvPr>
        </p:nvSpPr>
        <p:spPr>
          <a:xfrm>
            <a:off x="328550" y="1200900"/>
            <a:ext cx="7996200" cy="36345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150">
                <a:solidFill>
                  <a:srgbClr val="000000"/>
                </a:solidFill>
                <a:highlight>
                  <a:srgbClr val="FFFFFF"/>
                </a:highlight>
                <a:latin typeface="Verdana"/>
                <a:ea typeface="Verdana"/>
                <a:cs typeface="Verdana"/>
                <a:sym typeface="Verdana"/>
              </a:rPr>
              <a:t>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45720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31" name="Google Shape;831;p105"/>
          <p:cNvPicPr preferRelativeResize="0"/>
          <p:nvPr/>
        </p:nvPicPr>
        <p:blipFill>
          <a:blip r:embed="rId3">
            <a:alphaModFix/>
          </a:blip>
          <a:stretch>
            <a:fillRect/>
          </a:stretch>
        </p:blipFill>
        <p:spPr>
          <a:xfrm>
            <a:off x="2072950" y="2332650"/>
            <a:ext cx="4495800" cy="2266950"/>
          </a:xfrm>
          <a:prstGeom prst="rect">
            <a:avLst/>
          </a:prstGeom>
          <a:noFill/>
          <a:ln>
            <a:noFill/>
          </a:ln>
        </p:spPr>
      </p:pic>
      <p:pic>
        <p:nvPicPr>
          <p:cNvPr id="832" name="Google Shape;832;p105"/>
          <p:cNvPicPr preferRelativeResize="0"/>
          <p:nvPr/>
        </p:nvPicPr>
        <p:blipFill>
          <a:blip r:embed="rId4">
            <a:alphaModFix/>
          </a:blip>
          <a:stretch>
            <a:fillRect/>
          </a:stretch>
        </p:blipFill>
        <p:spPr>
          <a:xfrm>
            <a:off x="674113" y="1200888"/>
            <a:ext cx="8067675" cy="561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6"/>
          <p:cNvSpPr txBox="1"/>
          <p:nvPr>
            <p:ph idx="1" type="body"/>
          </p:nvPr>
        </p:nvSpPr>
        <p:spPr>
          <a:xfrm>
            <a:off x="203925" y="147275"/>
            <a:ext cx="8940000" cy="499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50">
                <a:solidFill>
                  <a:srgbClr val="000000"/>
                </a:solidFill>
                <a:highlight>
                  <a:srgbClr val="FFFFFF"/>
                </a:highlight>
                <a:latin typeface="Verdana"/>
                <a:ea typeface="Verdana"/>
                <a:cs typeface="Verdana"/>
                <a:sym typeface="Verdana"/>
              </a:rPr>
              <a:t>    </a:t>
            </a:r>
            <a:r>
              <a:rPr lang="en-GB" sz="1750">
                <a:solidFill>
                  <a:srgbClr val="000000"/>
                </a:solidFill>
                <a:highlight>
                  <a:srgbClr val="FFFFFF"/>
                </a:highlight>
                <a:latin typeface="Verdana"/>
                <a:ea typeface="Verdana"/>
                <a:cs typeface="Verdana"/>
                <a:sym typeface="Verdana"/>
              </a:rPr>
              <a:t>2.</a:t>
            </a:r>
            <a:endParaRPr sz="17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150">
                <a:solidFill>
                  <a:srgbClr val="000000"/>
                </a:solidFill>
                <a:highlight>
                  <a:srgbClr val="FFFFFF"/>
                </a:highlight>
                <a:latin typeface="Verdana"/>
                <a:ea typeface="Verdana"/>
                <a:cs typeface="Verdana"/>
                <a:sym typeface="Verdana"/>
              </a:rPr>
              <a:t>     </a:t>
            </a:r>
            <a:r>
              <a:rPr lang="en-GB" sz="1850">
                <a:solidFill>
                  <a:srgbClr val="000000"/>
                </a:solidFill>
                <a:highlight>
                  <a:srgbClr val="FFFFFF"/>
                </a:highlight>
                <a:latin typeface="Verdana"/>
                <a:ea typeface="Verdana"/>
                <a:cs typeface="Verdana"/>
                <a:sym typeface="Verdana"/>
              </a:rPr>
              <a:t>3.</a:t>
            </a:r>
            <a:endParaRPr sz="18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chemeClr val="dk1"/>
              </a:highlight>
              <a:latin typeface="Verdana"/>
              <a:ea typeface="Verdana"/>
              <a:cs typeface="Verdana"/>
              <a:sym typeface="Verdana"/>
            </a:endParaRPr>
          </a:p>
          <a:p>
            <a:pPr indent="457200" lvl="0" marL="457200" rtl="0" algn="l">
              <a:spcBef>
                <a:spcPts val="1200"/>
              </a:spcBef>
              <a:spcAft>
                <a:spcPts val="0"/>
              </a:spcAft>
              <a:buNone/>
            </a:pPr>
            <a:r>
              <a:t/>
            </a:r>
            <a:endParaRPr sz="1150">
              <a:solidFill>
                <a:srgbClr val="000000"/>
              </a:solidFill>
              <a:highlight>
                <a:schemeClr val="dk1"/>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chemeClr val="dk1"/>
              </a:highlight>
              <a:latin typeface="Verdana"/>
              <a:ea typeface="Verdana"/>
              <a:cs typeface="Verdana"/>
              <a:sym typeface="Verdana"/>
            </a:endParaRPr>
          </a:p>
          <a:p>
            <a:pPr indent="457200" lvl="0" marL="0" rtl="0" algn="l">
              <a:spcBef>
                <a:spcPts val="1200"/>
              </a:spcBef>
              <a:spcAft>
                <a:spcPts val="0"/>
              </a:spcAft>
              <a:buNone/>
            </a:pPr>
            <a:r>
              <a:t/>
            </a:r>
            <a:endParaRPr sz="1550">
              <a:solidFill>
                <a:srgbClr val="000000"/>
              </a:solidFill>
              <a:highlight>
                <a:schemeClr val="dk1"/>
              </a:highlight>
              <a:latin typeface="Verdana"/>
              <a:ea typeface="Verdana"/>
              <a:cs typeface="Verdana"/>
              <a:sym typeface="Verdana"/>
            </a:endParaRPr>
          </a:p>
          <a:p>
            <a:pPr indent="457200" lvl="0" marL="0" rtl="0" algn="l">
              <a:spcBef>
                <a:spcPts val="1200"/>
              </a:spcBef>
              <a:spcAft>
                <a:spcPts val="0"/>
              </a:spcAft>
              <a:buNone/>
            </a:pPr>
            <a:r>
              <a:rPr lang="en-GB" sz="1550">
                <a:solidFill>
                  <a:srgbClr val="000000"/>
                </a:solidFill>
                <a:highlight>
                  <a:schemeClr val="dk1"/>
                </a:highlight>
                <a:latin typeface="Verdana"/>
                <a:ea typeface="Verdana"/>
                <a:cs typeface="Verdana"/>
                <a:sym typeface="Verdana"/>
              </a:rPr>
              <a:t>4</a:t>
            </a:r>
            <a:endParaRPr sz="1550">
              <a:solidFill>
                <a:srgbClr val="000000"/>
              </a:solidFill>
              <a:highlight>
                <a:schemeClr val="dk1"/>
              </a:highlight>
              <a:latin typeface="Verdana"/>
              <a:ea typeface="Verdana"/>
              <a:cs typeface="Verdana"/>
              <a:sym typeface="Verdana"/>
            </a:endParaRPr>
          </a:p>
          <a:p>
            <a:pPr indent="457200" lvl="0" marL="0" rtl="0" algn="l">
              <a:spcBef>
                <a:spcPts val="1200"/>
              </a:spcBef>
              <a:spcAft>
                <a:spcPts val="0"/>
              </a:spcAft>
              <a:buNone/>
            </a:pPr>
            <a:r>
              <a:rPr lang="en-GB" sz="1750">
                <a:solidFill>
                  <a:srgbClr val="000000"/>
                </a:solidFill>
                <a:highlight>
                  <a:srgbClr val="FFFFFF"/>
                </a:highlight>
                <a:latin typeface="Verdana"/>
                <a:ea typeface="Verdana"/>
                <a:cs typeface="Verdana"/>
                <a:sym typeface="Verdana"/>
              </a:rPr>
              <a:t>5</a:t>
            </a:r>
            <a:endParaRPr sz="17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150">
                <a:solidFill>
                  <a:srgbClr val="000000"/>
                </a:solidFill>
                <a:highlight>
                  <a:srgbClr val="FFFFFF"/>
                </a:highlight>
                <a:latin typeface="Verdana"/>
                <a:ea typeface="Verdana"/>
                <a:cs typeface="Verdana"/>
                <a:sym typeface="Verdana"/>
              </a:rPr>
              <a:t>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38" name="Google Shape;838;p106"/>
          <p:cNvPicPr preferRelativeResize="0"/>
          <p:nvPr/>
        </p:nvPicPr>
        <p:blipFill>
          <a:blip r:embed="rId3">
            <a:alphaModFix/>
          </a:blip>
          <a:stretch>
            <a:fillRect/>
          </a:stretch>
        </p:blipFill>
        <p:spPr>
          <a:xfrm>
            <a:off x="1158525" y="1242900"/>
            <a:ext cx="7372350" cy="1411525"/>
          </a:xfrm>
          <a:prstGeom prst="rect">
            <a:avLst/>
          </a:prstGeom>
          <a:noFill/>
          <a:ln>
            <a:noFill/>
          </a:ln>
        </p:spPr>
      </p:pic>
      <p:pic>
        <p:nvPicPr>
          <p:cNvPr id="839" name="Google Shape;839;p106"/>
          <p:cNvPicPr preferRelativeResize="0"/>
          <p:nvPr/>
        </p:nvPicPr>
        <p:blipFill>
          <a:blip r:embed="rId4">
            <a:alphaModFix/>
          </a:blip>
          <a:stretch>
            <a:fillRect/>
          </a:stretch>
        </p:blipFill>
        <p:spPr>
          <a:xfrm>
            <a:off x="639075" y="3911350"/>
            <a:ext cx="3152775" cy="1035400"/>
          </a:xfrm>
          <a:prstGeom prst="rect">
            <a:avLst/>
          </a:prstGeom>
          <a:noFill/>
          <a:ln>
            <a:noFill/>
          </a:ln>
        </p:spPr>
      </p:pic>
      <p:pic>
        <p:nvPicPr>
          <p:cNvPr id="840" name="Google Shape;840;p106"/>
          <p:cNvPicPr preferRelativeResize="0"/>
          <p:nvPr/>
        </p:nvPicPr>
        <p:blipFill>
          <a:blip r:embed="rId5">
            <a:alphaModFix/>
          </a:blip>
          <a:stretch>
            <a:fillRect/>
          </a:stretch>
        </p:blipFill>
        <p:spPr>
          <a:xfrm>
            <a:off x="4168850" y="3956675"/>
            <a:ext cx="4010025" cy="1035400"/>
          </a:xfrm>
          <a:prstGeom prst="rect">
            <a:avLst/>
          </a:prstGeom>
          <a:noFill/>
          <a:ln>
            <a:noFill/>
          </a:ln>
        </p:spPr>
      </p:pic>
      <p:pic>
        <p:nvPicPr>
          <p:cNvPr id="841" name="Google Shape;841;p106"/>
          <p:cNvPicPr preferRelativeResize="0"/>
          <p:nvPr/>
        </p:nvPicPr>
        <p:blipFill>
          <a:blip r:embed="rId6">
            <a:alphaModFix/>
          </a:blip>
          <a:stretch>
            <a:fillRect/>
          </a:stretch>
        </p:blipFill>
        <p:spPr>
          <a:xfrm>
            <a:off x="915649" y="219725"/>
            <a:ext cx="8248650" cy="504825"/>
          </a:xfrm>
          <a:prstGeom prst="rect">
            <a:avLst/>
          </a:prstGeom>
          <a:noFill/>
          <a:ln>
            <a:noFill/>
          </a:ln>
        </p:spPr>
      </p:pic>
      <p:pic>
        <p:nvPicPr>
          <p:cNvPr id="842" name="Google Shape;842;p106"/>
          <p:cNvPicPr preferRelativeResize="0"/>
          <p:nvPr/>
        </p:nvPicPr>
        <p:blipFill>
          <a:blip r:embed="rId7">
            <a:alphaModFix/>
          </a:blip>
          <a:stretch>
            <a:fillRect/>
          </a:stretch>
        </p:blipFill>
        <p:spPr>
          <a:xfrm>
            <a:off x="1045213" y="2892688"/>
            <a:ext cx="6543675" cy="466725"/>
          </a:xfrm>
          <a:prstGeom prst="rect">
            <a:avLst/>
          </a:prstGeom>
          <a:noFill/>
          <a:ln>
            <a:noFill/>
          </a:ln>
        </p:spPr>
      </p:pic>
      <p:pic>
        <p:nvPicPr>
          <p:cNvPr id="843" name="Google Shape;843;p106"/>
          <p:cNvPicPr preferRelativeResize="0"/>
          <p:nvPr/>
        </p:nvPicPr>
        <p:blipFill>
          <a:blip r:embed="rId8">
            <a:alphaModFix/>
          </a:blip>
          <a:stretch>
            <a:fillRect/>
          </a:stretch>
        </p:blipFill>
        <p:spPr>
          <a:xfrm>
            <a:off x="948963" y="3359425"/>
            <a:ext cx="6962775" cy="495300"/>
          </a:xfrm>
          <a:prstGeom prst="rect">
            <a:avLst/>
          </a:prstGeom>
          <a:noFill/>
          <a:ln>
            <a:noFill/>
          </a:ln>
        </p:spPr>
      </p:pic>
      <p:pic>
        <p:nvPicPr>
          <p:cNvPr id="844" name="Google Shape;844;p106"/>
          <p:cNvPicPr preferRelativeResize="0"/>
          <p:nvPr/>
        </p:nvPicPr>
        <p:blipFill>
          <a:blip r:embed="rId9">
            <a:alphaModFix/>
          </a:blip>
          <a:stretch>
            <a:fillRect/>
          </a:stretch>
        </p:blipFill>
        <p:spPr>
          <a:xfrm>
            <a:off x="915625" y="709488"/>
            <a:ext cx="7029450" cy="533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7"/>
          <p:cNvSpPr txBox="1"/>
          <p:nvPr>
            <p:ph idx="1" type="body"/>
          </p:nvPr>
        </p:nvSpPr>
        <p:spPr>
          <a:xfrm>
            <a:off x="169950" y="51475"/>
            <a:ext cx="9144000" cy="411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150">
                <a:solidFill>
                  <a:srgbClr val="000000"/>
                </a:solidFill>
                <a:highlight>
                  <a:srgbClr val="FFFFFF"/>
                </a:highlight>
                <a:latin typeface="Verdana"/>
                <a:ea typeface="Verdana"/>
                <a:cs typeface="Verdana"/>
                <a:sym typeface="Verdana"/>
              </a:rPr>
              <a:t>       </a:t>
            </a:r>
            <a:endParaRPr sz="1150">
              <a:solidFill>
                <a:srgbClr val="000000"/>
              </a:solidFill>
              <a:highlight>
                <a:srgbClr val="FFFFFF"/>
              </a:highlight>
              <a:latin typeface="Verdana"/>
              <a:ea typeface="Verdana"/>
              <a:cs typeface="Verdana"/>
              <a:sym typeface="Verdana"/>
            </a:endParaRPr>
          </a:p>
          <a:p>
            <a:pPr indent="457200" lvl="0" marL="0" rtl="0" algn="l">
              <a:spcBef>
                <a:spcPts val="1200"/>
              </a:spcBef>
              <a:spcAft>
                <a:spcPts val="0"/>
              </a:spcAft>
              <a:buNone/>
            </a:pPr>
            <a:r>
              <a:rPr lang="en-GB" sz="1150">
                <a:solidFill>
                  <a:srgbClr val="000000"/>
                </a:solidFill>
                <a:highlight>
                  <a:srgbClr val="FFFFFF"/>
                </a:highlight>
                <a:latin typeface="Verdana"/>
                <a:ea typeface="Verdana"/>
                <a:cs typeface="Verdana"/>
                <a:sym typeface="Verdana"/>
              </a:rPr>
              <a:t>  </a:t>
            </a:r>
            <a:r>
              <a:rPr lang="en-GB" sz="1650">
                <a:solidFill>
                  <a:srgbClr val="000000"/>
                </a:solidFill>
                <a:highlight>
                  <a:srgbClr val="FFFFFF"/>
                </a:highlight>
                <a:latin typeface="Verdana"/>
                <a:ea typeface="Verdana"/>
                <a:cs typeface="Verdana"/>
                <a:sym typeface="Verdana"/>
              </a:rPr>
              <a:t>6</a:t>
            </a:r>
            <a:r>
              <a:rPr lang="en-GB" sz="1650">
                <a:solidFill>
                  <a:srgbClr val="000000"/>
                </a:solidFill>
                <a:highlight>
                  <a:srgbClr val="FFFFFF"/>
                </a:highlight>
                <a:latin typeface="Verdana"/>
                <a:ea typeface="Verdana"/>
                <a:cs typeface="Verdana"/>
                <a:sym typeface="Verdana"/>
              </a:rPr>
              <a:t>.</a:t>
            </a:r>
            <a:endParaRPr sz="16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457200" lvl="0" marL="0" rtl="0" algn="l">
              <a:spcBef>
                <a:spcPts val="1200"/>
              </a:spcBef>
              <a:spcAft>
                <a:spcPts val="0"/>
              </a:spcAft>
              <a:buNone/>
            </a:pPr>
            <a:r>
              <a:rPr lang="en-GB" sz="1650">
                <a:solidFill>
                  <a:srgbClr val="000000"/>
                </a:solidFill>
                <a:highlight>
                  <a:srgbClr val="FFFFFF"/>
                </a:highlight>
                <a:latin typeface="Verdana"/>
                <a:ea typeface="Verdana"/>
                <a:cs typeface="Verdana"/>
                <a:sym typeface="Verdana"/>
              </a:rPr>
              <a:t>7.</a:t>
            </a:r>
            <a:r>
              <a:rPr lang="en-GB" sz="1650">
                <a:solidFill>
                  <a:srgbClr val="000000"/>
                </a:solidFill>
                <a:highlight>
                  <a:srgbClr val="FFFFFF"/>
                </a:highlight>
                <a:latin typeface="Verdana"/>
                <a:ea typeface="Verdana"/>
                <a:cs typeface="Verdana"/>
                <a:sym typeface="Verdana"/>
              </a:rPr>
              <a:t>.</a:t>
            </a:r>
            <a:endParaRPr sz="16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150">
                <a:solidFill>
                  <a:srgbClr val="000000"/>
                </a:solidFill>
                <a:highlight>
                  <a:schemeClr val="dk1"/>
                </a:highlight>
                <a:latin typeface="Verdana"/>
                <a:ea typeface="Verdana"/>
                <a:cs typeface="Verdana"/>
                <a:sym typeface="Verdana"/>
              </a:rPr>
              <a:t>         </a:t>
            </a:r>
            <a:r>
              <a:rPr lang="en-GB" sz="1950">
                <a:solidFill>
                  <a:srgbClr val="000000"/>
                </a:solidFill>
                <a:highlight>
                  <a:schemeClr val="dk1"/>
                </a:highlight>
                <a:latin typeface="Verdana"/>
                <a:ea typeface="Verdana"/>
                <a:cs typeface="Verdana"/>
                <a:sym typeface="Verdana"/>
              </a:rPr>
              <a:t>8.</a:t>
            </a:r>
            <a:endParaRPr sz="1950">
              <a:solidFill>
                <a:srgbClr val="000000"/>
              </a:solidFill>
              <a:highlight>
                <a:schemeClr val="dk1"/>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50" name="Google Shape;850;p107"/>
          <p:cNvPicPr preferRelativeResize="0"/>
          <p:nvPr/>
        </p:nvPicPr>
        <p:blipFill>
          <a:blip r:embed="rId3">
            <a:alphaModFix/>
          </a:blip>
          <a:stretch>
            <a:fillRect/>
          </a:stretch>
        </p:blipFill>
        <p:spPr>
          <a:xfrm>
            <a:off x="1770750" y="2964350"/>
            <a:ext cx="6766899" cy="1756025"/>
          </a:xfrm>
          <a:prstGeom prst="rect">
            <a:avLst/>
          </a:prstGeom>
          <a:noFill/>
          <a:ln>
            <a:noFill/>
          </a:ln>
        </p:spPr>
      </p:pic>
      <p:pic>
        <p:nvPicPr>
          <p:cNvPr id="851" name="Google Shape;851;p107"/>
          <p:cNvPicPr preferRelativeResize="0"/>
          <p:nvPr/>
        </p:nvPicPr>
        <p:blipFill>
          <a:blip r:embed="rId4">
            <a:alphaModFix/>
          </a:blip>
          <a:stretch>
            <a:fillRect/>
          </a:stretch>
        </p:blipFill>
        <p:spPr>
          <a:xfrm>
            <a:off x="2238938" y="746500"/>
            <a:ext cx="5153025" cy="1114125"/>
          </a:xfrm>
          <a:prstGeom prst="rect">
            <a:avLst/>
          </a:prstGeom>
          <a:noFill/>
          <a:ln>
            <a:noFill/>
          </a:ln>
        </p:spPr>
      </p:pic>
      <p:pic>
        <p:nvPicPr>
          <p:cNvPr id="852" name="Google Shape;852;p107"/>
          <p:cNvPicPr preferRelativeResize="0"/>
          <p:nvPr/>
        </p:nvPicPr>
        <p:blipFill>
          <a:blip r:embed="rId5">
            <a:alphaModFix/>
          </a:blip>
          <a:stretch>
            <a:fillRect/>
          </a:stretch>
        </p:blipFill>
        <p:spPr>
          <a:xfrm>
            <a:off x="1185000" y="260713"/>
            <a:ext cx="8677275" cy="485775"/>
          </a:xfrm>
          <a:prstGeom prst="rect">
            <a:avLst/>
          </a:prstGeom>
          <a:noFill/>
          <a:ln>
            <a:noFill/>
          </a:ln>
        </p:spPr>
      </p:pic>
      <p:pic>
        <p:nvPicPr>
          <p:cNvPr id="853" name="Google Shape;853;p107"/>
          <p:cNvPicPr preferRelativeResize="0"/>
          <p:nvPr/>
        </p:nvPicPr>
        <p:blipFill>
          <a:blip r:embed="rId6">
            <a:alphaModFix/>
          </a:blip>
          <a:stretch>
            <a:fillRect/>
          </a:stretch>
        </p:blipFill>
        <p:spPr>
          <a:xfrm>
            <a:off x="946225" y="1860625"/>
            <a:ext cx="7591425" cy="495300"/>
          </a:xfrm>
          <a:prstGeom prst="rect">
            <a:avLst/>
          </a:prstGeom>
          <a:noFill/>
          <a:ln>
            <a:noFill/>
          </a:ln>
        </p:spPr>
      </p:pic>
      <p:pic>
        <p:nvPicPr>
          <p:cNvPr id="854" name="Google Shape;854;p107"/>
          <p:cNvPicPr preferRelativeResize="0"/>
          <p:nvPr/>
        </p:nvPicPr>
        <p:blipFill>
          <a:blip r:embed="rId7">
            <a:alphaModFix/>
          </a:blip>
          <a:stretch>
            <a:fillRect/>
          </a:stretch>
        </p:blipFill>
        <p:spPr>
          <a:xfrm>
            <a:off x="1389150" y="2571750"/>
            <a:ext cx="7148500" cy="485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8"/>
          <p:cNvSpPr txBox="1"/>
          <p:nvPr>
            <p:ph idx="1" type="body"/>
          </p:nvPr>
        </p:nvSpPr>
        <p:spPr>
          <a:xfrm>
            <a:off x="322350" y="350400"/>
            <a:ext cx="8325000" cy="44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9</a:t>
            </a:r>
            <a:r>
              <a:rPr lang="en-GB" sz="1600"/>
              <a:t>.</a:t>
            </a:r>
            <a:endParaRPr sz="14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3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350">
                <a:solidFill>
                  <a:srgbClr val="000000"/>
                </a:solidFill>
                <a:highlight>
                  <a:srgbClr val="FFFFFF"/>
                </a:highlight>
                <a:latin typeface="Verdana"/>
                <a:ea typeface="Verdana"/>
                <a:cs typeface="Verdana"/>
                <a:sym typeface="Verdana"/>
              </a:rPr>
              <a:t>10</a:t>
            </a:r>
            <a:r>
              <a:rPr lang="en-GB" sz="1150">
                <a:solidFill>
                  <a:srgbClr val="000000"/>
                </a:solidFill>
                <a:highlight>
                  <a:srgbClr val="FFFFFF"/>
                </a:highlight>
                <a:latin typeface="Verdana"/>
                <a:ea typeface="Verdana"/>
                <a:cs typeface="Verdana"/>
                <a:sym typeface="Verdana"/>
              </a:rPr>
              <a:t>. </a:t>
            </a:r>
            <a:endParaRPr sz="1150">
              <a:solidFill>
                <a:srgbClr val="000000"/>
              </a:solidFill>
              <a:highlight>
                <a:srgbClr val="FFFFFF"/>
              </a:highlight>
              <a:latin typeface="Verdana"/>
              <a:ea typeface="Verdana"/>
              <a:cs typeface="Verdana"/>
              <a:sym typeface="Verdana"/>
            </a:endParaRPr>
          </a:p>
          <a:p>
            <a:pPr indent="-301625" lvl="0" marL="457200" rtl="0" algn="l">
              <a:spcBef>
                <a:spcPts val="1400"/>
              </a:spcBef>
              <a:spcAft>
                <a:spcPts val="0"/>
              </a:spcAft>
              <a:buClr>
                <a:srgbClr val="000000"/>
              </a:buClr>
              <a:buSzPts val="1150"/>
              <a:buFont typeface="Verdana"/>
              <a:buChar char="●"/>
            </a:pPr>
            <a:r>
              <a:rPr lang="en-GB" sz="1150">
                <a:solidFill>
                  <a:srgbClr val="000000"/>
                </a:solidFill>
                <a:highlight>
                  <a:srgbClr val="FFFFFF"/>
                </a:highlight>
                <a:latin typeface="Verdana"/>
                <a:ea typeface="Verdana"/>
                <a:cs typeface="Verdana"/>
                <a:sym typeface="Verdana"/>
              </a:rPr>
              <a:t>If the substring is not found within the original string, this function returns 0.</a:t>
            </a:r>
            <a:endParaRPr sz="1150">
              <a:solidFill>
                <a:srgbClr val="000000"/>
              </a:solidFill>
              <a:highlight>
                <a:srgbClr val="FFFFFF"/>
              </a:highlight>
              <a:latin typeface="Verdana"/>
              <a:ea typeface="Verdana"/>
              <a:cs typeface="Verdana"/>
              <a:sym typeface="Verdana"/>
            </a:endParaRPr>
          </a:p>
          <a:p>
            <a:pPr indent="-301625" lvl="0" marL="457200" rtl="0" algn="l">
              <a:spcBef>
                <a:spcPts val="0"/>
              </a:spcBef>
              <a:spcAft>
                <a:spcPts val="0"/>
              </a:spcAft>
              <a:buClr>
                <a:srgbClr val="000000"/>
              </a:buClr>
              <a:buSzPts val="1150"/>
              <a:buFont typeface="Verdana"/>
              <a:buChar char="●"/>
            </a:pPr>
            <a:r>
              <a:rPr lang="en-GB" sz="1150">
                <a:solidFill>
                  <a:srgbClr val="000000"/>
                </a:solidFill>
                <a:highlight>
                  <a:srgbClr val="FFFFFF"/>
                </a:highlight>
                <a:latin typeface="Verdana"/>
                <a:ea typeface="Verdana"/>
                <a:cs typeface="Verdana"/>
                <a:sym typeface="Verdana"/>
              </a:rPr>
              <a:t>This function performs a case-insensitive search.</a:t>
            </a:r>
            <a:endParaRPr sz="1150">
              <a:solidFill>
                <a:srgbClr val="000000"/>
              </a:solidFill>
              <a:highlight>
                <a:srgbClr val="FFFFFF"/>
              </a:highlight>
              <a:latin typeface="Verdana"/>
              <a:ea typeface="Verdana"/>
              <a:cs typeface="Verdana"/>
              <a:sym typeface="Verdana"/>
            </a:endParaRPr>
          </a:p>
          <a:p>
            <a:pPr indent="0" lvl="0" marL="0" rtl="0" algn="l">
              <a:spcBef>
                <a:spcPts val="14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60" name="Google Shape;860;p108"/>
          <p:cNvPicPr preferRelativeResize="0"/>
          <p:nvPr/>
        </p:nvPicPr>
        <p:blipFill>
          <a:blip r:embed="rId3">
            <a:alphaModFix/>
          </a:blip>
          <a:stretch>
            <a:fillRect/>
          </a:stretch>
        </p:blipFill>
        <p:spPr>
          <a:xfrm>
            <a:off x="1790025" y="749350"/>
            <a:ext cx="5515600" cy="1448525"/>
          </a:xfrm>
          <a:prstGeom prst="rect">
            <a:avLst/>
          </a:prstGeom>
          <a:noFill/>
          <a:ln>
            <a:noFill/>
          </a:ln>
        </p:spPr>
      </p:pic>
      <p:pic>
        <p:nvPicPr>
          <p:cNvPr id="861" name="Google Shape;861;p108"/>
          <p:cNvPicPr preferRelativeResize="0"/>
          <p:nvPr/>
        </p:nvPicPr>
        <p:blipFill>
          <a:blip r:embed="rId4">
            <a:alphaModFix/>
          </a:blip>
          <a:stretch>
            <a:fillRect/>
          </a:stretch>
        </p:blipFill>
        <p:spPr>
          <a:xfrm>
            <a:off x="759075" y="3135350"/>
            <a:ext cx="6546550" cy="1547100"/>
          </a:xfrm>
          <a:prstGeom prst="rect">
            <a:avLst/>
          </a:prstGeom>
          <a:noFill/>
          <a:ln>
            <a:noFill/>
          </a:ln>
        </p:spPr>
      </p:pic>
      <p:pic>
        <p:nvPicPr>
          <p:cNvPr id="862" name="Google Shape;862;p108"/>
          <p:cNvPicPr preferRelativeResize="0"/>
          <p:nvPr/>
        </p:nvPicPr>
        <p:blipFill>
          <a:blip r:embed="rId5">
            <a:alphaModFix/>
          </a:blip>
          <a:stretch>
            <a:fillRect/>
          </a:stretch>
        </p:blipFill>
        <p:spPr>
          <a:xfrm>
            <a:off x="605763" y="350388"/>
            <a:ext cx="6867525" cy="428625"/>
          </a:xfrm>
          <a:prstGeom prst="rect">
            <a:avLst/>
          </a:prstGeom>
          <a:noFill/>
          <a:ln>
            <a:noFill/>
          </a:ln>
        </p:spPr>
      </p:pic>
      <p:pic>
        <p:nvPicPr>
          <p:cNvPr id="863" name="Google Shape;863;p108"/>
          <p:cNvPicPr preferRelativeResize="0"/>
          <p:nvPr/>
        </p:nvPicPr>
        <p:blipFill>
          <a:blip r:embed="rId6">
            <a:alphaModFix/>
          </a:blip>
          <a:stretch>
            <a:fillRect/>
          </a:stretch>
        </p:blipFill>
        <p:spPr>
          <a:xfrm>
            <a:off x="662413" y="2197863"/>
            <a:ext cx="7191375" cy="485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9"/>
          <p:cNvSpPr txBox="1"/>
          <p:nvPr>
            <p:ph idx="1" type="body"/>
          </p:nvPr>
        </p:nvSpPr>
        <p:spPr>
          <a:xfrm>
            <a:off x="181275" y="0"/>
            <a:ext cx="8802900" cy="50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1200"/>
              </a:spcBef>
              <a:spcAft>
                <a:spcPts val="0"/>
              </a:spcAft>
              <a:buNone/>
            </a:pPr>
            <a:r>
              <a:rPr lang="en-GB"/>
              <a:t>   </a:t>
            </a:r>
            <a:r>
              <a:rPr lang="en-GB" sz="1700"/>
              <a:t>11</a:t>
            </a:r>
            <a:r>
              <a:rPr lang="en-GB"/>
              <a:t>.</a:t>
            </a:r>
            <a:endParaRPr/>
          </a:p>
          <a:p>
            <a:pPr indent="0" lvl="0" marL="0" rtl="0" algn="l">
              <a:spcBef>
                <a:spcPts val="1200"/>
              </a:spcBef>
              <a:spcAft>
                <a:spcPts val="0"/>
              </a:spcAft>
              <a:buNone/>
            </a:pPr>
            <a:r>
              <a:rPr lang="en-GB"/>
              <a:t>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rPr lang="en-GB" sz="1550">
                <a:solidFill>
                  <a:srgbClr val="000000"/>
                </a:solidFill>
                <a:highlight>
                  <a:srgbClr val="FFFFFF"/>
                </a:highlight>
                <a:latin typeface="Verdana"/>
                <a:ea typeface="Verdana"/>
                <a:cs typeface="Verdana"/>
                <a:sym typeface="Verdana"/>
              </a:rPr>
              <a:t> </a:t>
            </a:r>
            <a:r>
              <a:rPr lang="en-GB" sz="1550">
                <a:solidFill>
                  <a:srgbClr val="000000"/>
                </a:solidFill>
                <a:highlight>
                  <a:srgbClr val="FFFFFF"/>
                </a:highlight>
                <a:latin typeface="Verdana"/>
                <a:ea typeface="Verdana"/>
                <a:cs typeface="Verdana"/>
                <a:sym typeface="Verdana"/>
              </a:rPr>
              <a:t>12.</a:t>
            </a:r>
            <a:r>
              <a:rPr lang="en-GB" sz="1150">
                <a:solidFill>
                  <a:srgbClr val="000000"/>
                </a:solidFill>
                <a:highlight>
                  <a:srgbClr val="FFFFFF"/>
                </a:highlight>
                <a:latin typeface="Verdana"/>
                <a:ea typeface="Verdana"/>
                <a:cs typeface="Verdana"/>
                <a:sym typeface="Verdana"/>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69" name="Google Shape;869;p109"/>
          <p:cNvPicPr preferRelativeResize="0"/>
          <p:nvPr/>
        </p:nvPicPr>
        <p:blipFill>
          <a:blip r:embed="rId3">
            <a:alphaModFix/>
          </a:blip>
          <a:stretch>
            <a:fillRect/>
          </a:stretch>
        </p:blipFill>
        <p:spPr>
          <a:xfrm>
            <a:off x="1340275" y="3056850"/>
            <a:ext cx="3825874" cy="1914400"/>
          </a:xfrm>
          <a:prstGeom prst="rect">
            <a:avLst/>
          </a:prstGeom>
          <a:noFill/>
          <a:ln>
            <a:noFill/>
          </a:ln>
        </p:spPr>
      </p:pic>
      <p:pic>
        <p:nvPicPr>
          <p:cNvPr id="870" name="Google Shape;870;p109"/>
          <p:cNvPicPr preferRelativeResize="0"/>
          <p:nvPr/>
        </p:nvPicPr>
        <p:blipFill>
          <a:blip r:embed="rId4">
            <a:alphaModFix/>
          </a:blip>
          <a:stretch>
            <a:fillRect/>
          </a:stretch>
        </p:blipFill>
        <p:spPr>
          <a:xfrm>
            <a:off x="2308402" y="917675"/>
            <a:ext cx="4953675" cy="1602375"/>
          </a:xfrm>
          <a:prstGeom prst="rect">
            <a:avLst/>
          </a:prstGeom>
          <a:noFill/>
          <a:ln>
            <a:noFill/>
          </a:ln>
        </p:spPr>
      </p:pic>
      <p:pic>
        <p:nvPicPr>
          <p:cNvPr id="871" name="Google Shape;871;p109"/>
          <p:cNvPicPr preferRelativeResize="0"/>
          <p:nvPr/>
        </p:nvPicPr>
        <p:blipFill>
          <a:blip r:embed="rId5">
            <a:alphaModFix/>
          </a:blip>
          <a:stretch>
            <a:fillRect/>
          </a:stretch>
        </p:blipFill>
        <p:spPr>
          <a:xfrm>
            <a:off x="897950" y="366588"/>
            <a:ext cx="7620000" cy="447675"/>
          </a:xfrm>
          <a:prstGeom prst="rect">
            <a:avLst/>
          </a:prstGeom>
          <a:noFill/>
          <a:ln>
            <a:noFill/>
          </a:ln>
        </p:spPr>
      </p:pic>
      <p:pic>
        <p:nvPicPr>
          <p:cNvPr id="872" name="Google Shape;872;p109"/>
          <p:cNvPicPr preferRelativeResize="0"/>
          <p:nvPr/>
        </p:nvPicPr>
        <p:blipFill rotWithShape="1">
          <a:blip r:embed="rId6">
            <a:alphaModFix/>
          </a:blip>
          <a:srcRect b="0" l="0" r="0" t="22881"/>
          <a:stretch/>
        </p:blipFill>
        <p:spPr>
          <a:xfrm>
            <a:off x="660913" y="2623446"/>
            <a:ext cx="8248650" cy="433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0"/>
          <p:cNvSpPr txBox="1"/>
          <p:nvPr>
            <p:ph idx="1" type="body"/>
          </p:nvPr>
        </p:nvSpPr>
        <p:spPr>
          <a:xfrm>
            <a:off x="181275" y="202950"/>
            <a:ext cx="8802900" cy="4850100"/>
          </a:xfrm>
          <a:prstGeom prst="rect">
            <a:avLst/>
          </a:prstGeom>
        </p:spPr>
        <p:txBody>
          <a:bodyPr anchorCtr="0" anchor="t" bIns="91425" lIns="91425" spcFirstLastPara="1" rIns="91425" wrap="square" tIns="91425">
            <a:normAutofit/>
          </a:bodyPr>
          <a:lstStyle/>
          <a:p>
            <a:pPr indent="457200" lvl="0" marL="914400" rtl="0" algn="l">
              <a:spcBef>
                <a:spcPts val="900"/>
              </a:spcBef>
              <a:spcAft>
                <a:spcPts val="0"/>
              </a:spcAft>
              <a:buNone/>
            </a:pPr>
            <a:r>
              <a:rPr b="1" lang="en-GB" sz="2000">
                <a:solidFill>
                  <a:srgbClr val="980000"/>
                </a:solidFill>
                <a:highlight>
                  <a:srgbClr val="FFFFFF"/>
                </a:highlight>
                <a:latin typeface="Verdana"/>
                <a:ea typeface="Verdana"/>
                <a:cs typeface="Verdana"/>
                <a:sym typeface="Verdana"/>
              </a:rPr>
              <a:t>|| Operator to Concatenate Strings</a:t>
            </a:r>
            <a:endParaRPr b="1" sz="2000">
              <a:solidFill>
                <a:srgbClr val="980000"/>
              </a:solidFill>
              <a:highlight>
                <a:srgbClr val="FFFFFF"/>
              </a:highlight>
              <a:latin typeface="Verdana"/>
              <a:ea typeface="Verdana"/>
              <a:cs typeface="Verdana"/>
              <a:sym typeface="Verdana"/>
            </a:endParaRPr>
          </a:p>
          <a:p>
            <a:pPr indent="457200" lvl="0" marL="0" rtl="0" algn="l">
              <a:spcBef>
                <a:spcPts val="900"/>
              </a:spcBef>
              <a:spcAft>
                <a:spcPts val="0"/>
              </a:spcAft>
              <a:buNone/>
            </a:pPr>
            <a:r>
              <a:rPr b="1" lang="en-GB" sz="1700">
                <a:solidFill>
                  <a:srgbClr val="222222"/>
                </a:solidFill>
                <a:highlight>
                  <a:srgbClr val="FFFFFF"/>
                </a:highlight>
                <a:latin typeface="Verdana"/>
                <a:ea typeface="Verdana"/>
                <a:cs typeface="Verdana"/>
                <a:sym typeface="Verdana"/>
              </a:rPr>
              <a:t>Setting </a:t>
            </a:r>
            <a:r>
              <a:rPr b="1" i="1" lang="en-GB" sz="1700">
                <a:solidFill>
                  <a:srgbClr val="FF9900"/>
                </a:solidFill>
                <a:highlight>
                  <a:srgbClr val="FFFFFF"/>
                </a:highlight>
                <a:latin typeface="Verdana"/>
                <a:ea typeface="Verdana"/>
                <a:cs typeface="Verdana"/>
                <a:sym typeface="Verdana"/>
              </a:rPr>
              <a:t>sql_mode</a:t>
            </a:r>
            <a:r>
              <a:rPr b="1" lang="en-GB" sz="1700">
                <a:solidFill>
                  <a:srgbClr val="222222"/>
                </a:solidFill>
                <a:highlight>
                  <a:srgbClr val="FFFFFF"/>
                </a:highlight>
                <a:latin typeface="Verdana"/>
                <a:ea typeface="Verdana"/>
                <a:cs typeface="Verdana"/>
                <a:sym typeface="Verdana"/>
              </a:rPr>
              <a:t> to PIPES_AS_CONCAT or ANSI enables || to concatenate strings:</a:t>
            </a:r>
            <a:endParaRPr b="1" sz="1700">
              <a:solidFill>
                <a:srgbClr val="222222"/>
              </a:solidFill>
              <a:highlight>
                <a:srgbClr val="FFFFFF"/>
              </a:highlight>
              <a:latin typeface="Verdana"/>
              <a:ea typeface="Verdana"/>
              <a:cs typeface="Verdana"/>
              <a:sym typeface="Verdana"/>
            </a:endParaRPr>
          </a:p>
          <a:p>
            <a:pPr indent="0" lvl="0" marL="0" rtl="0" algn="l">
              <a:spcBef>
                <a:spcPts val="9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78" name="Google Shape;878;p110"/>
          <p:cNvPicPr preferRelativeResize="0"/>
          <p:nvPr/>
        </p:nvPicPr>
        <p:blipFill>
          <a:blip r:embed="rId3">
            <a:alphaModFix/>
          </a:blip>
          <a:stretch>
            <a:fillRect/>
          </a:stretch>
        </p:blipFill>
        <p:spPr>
          <a:xfrm>
            <a:off x="400025" y="1401500"/>
            <a:ext cx="8117351" cy="3311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1"/>
          <p:cNvSpPr txBox="1"/>
          <p:nvPr>
            <p:ph type="title"/>
          </p:nvPr>
        </p:nvSpPr>
        <p:spPr>
          <a:xfrm>
            <a:off x="889225" y="495225"/>
            <a:ext cx="7505700" cy="60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980000"/>
                </a:solidFill>
              </a:rPr>
              <a:t>DATE FUNCTIONS:-</a:t>
            </a:r>
            <a:endParaRPr b="1">
              <a:solidFill>
                <a:srgbClr val="980000"/>
              </a:solidFill>
            </a:endParaRPr>
          </a:p>
        </p:txBody>
      </p:sp>
      <p:sp>
        <p:nvSpPr>
          <p:cNvPr id="884" name="Google Shape;884;p111"/>
          <p:cNvSpPr txBox="1"/>
          <p:nvPr>
            <p:ph idx="1" type="body"/>
          </p:nvPr>
        </p:nvSpPr>
        <p:spPr>
          <a:xfrm>
            <a:off x="819150" y="1149225"/>
            <a:ext cx="7505700" cy="3699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GB" sz="1200">
                <a:solidFill>
                  <a:srgbClr val="000000"/>
                </a:solidFill>
                <a:highlight>
                  <a:srgbClr val="FFFFFF"/>
                </a:highlight>
                <a:latin typeface="Arial"/>
                <a:ea typeface="Arial"/>
                <a:cs typeface="Arial"/>
                <a:sym typeface="Arial"/>
              </a:rPr>
              <a:t>SYSDATE() FUNCTION: This function returns the time at which the function executes.</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301625" lvl="0" marL="457200" rtl="0" algn="l">
              <a:spcBef>
                <a:spcPts val="1200"/>
              </a:spcBef>
              <a:spcAft>
                <a:spcPts val="0"/>
              </a:spcAft>
              <a:buClr>
                <a:srgbClr val="000000"/>
              </a:buClr>
              <a:buSzPts val="1150"/>
              <a:buFont typeface="Verdana"/>
              <a:buAutoNum type="arabicPeriod"/>
            </a:pPr>
            <a:r>
              <a:rPr lang="en-GB" sz="1150">
                <a:solidFill>
                  <a:srgbClr val="000000"/>
                </a:solidFill>
                <a:highlight>
                  <a:srgbClr val="FFFFFF"/>
                </a:highlight>
                <a:latin typeface="Verdana"/>
                <a:ea typeface="Verdana"/>
                <a:cs typeface="Verdana"/>
                <a:sym typeface="Verdana"/>
              </a:rPr>
              <a:t>CURDATE() AND CURTIME() </a:t>
            </a:r>
            <a:r>
              <a:rPr lang="en-GB" sz="1150">
                <a:solidFill>
                  <a:srgbClr val="000000"/>
                </a:solidFill>
                <a:highlight>
                  <a:srgbClr val="FFFFFF"/>
                </a:highlight>
                <a:latin typeface="Verdana"/>
                <a:ea typeface="Verdana"/>
                <a:cs typeface="Verdana"/>
                <a:sym typeface="Verdana"/>
              </a:rPr>
              <a:t>FUNCTION - </a:t>
            </a:r>
            <a:r>
              <a:rPr lang="en-GB" sz="1200">
                <a:solidFill>
                  <a:srgbClr val="000000"/>
                </a:solidFill>
                <a:highlight>
                  <a:srgbClr val="FFFFFF"/>
                </a:highlight>
                <a:latin typeface="Arial"/>
                <a:ea typeface="Arial"/>
                <a:cs typeface="Arial"/>
                <a:sym typeface="Arial"/>
              </a:rPr>
              <a:t>CURDATE function returns the current date and CURTIME function returns the current time.</a:t>
            </a:r>
            <a:endParaRPr sz="1150">
              <a:solidFill>
                <a:srgbClr val="000000"/>
              </a:solidFill>
              <a:highlight>
                <a:srgbClr val="FFFFFF"/>
              </a:highlight>
              <a:latin typeface="Verdana"/>
              <a:ea typeface="Verdana"/>
              <a:cs typeface="Verdana"/>
              <a:sym typeface="Verdana"/>
            </a:endParaRPr>
          </a:p>
        </p:txBody>
      </p:sp>
      <p:pic>
        <p:nvPicPr>
          <p:cNvPr id="885" name="Google Shape;885;p111"/>
          <p:cNvPicPr preferRelativeResize="0"/>
          <p:nvPr/>
        </p:nvPicPr>
        <p:blipFill>
          <a:blip r:embed="rId3">
            <a:alphaModFix/>
          </a:blip>
          <a:stretch>
            <a:fillRect/>
          </a:stretch>
        </p:blipFill>
        <p:spPr>
          <a:xfrm>
            <a:off x="3234950" y="1507798"/>
            <a:ext cx="2352675" cy="1365325"/>
          </a:xfrm>
          <a:prstGeom prst="rect">
            <a:avLst/>
          </a:prstGeom>
          <a:noFill/>
          <a:ln>
            <a:noFill/>
          </a:ln>
        </p:spPr>
      </p:pic>
      <p:pic>
        <p:nvPicPr>
          <p:cNvPr id="886" name="Google Shape;886;p111"/>
          <p:cNvPicPr preferRelativeResize="0"/>
          <p:nvPr/>
        </p:nvPicPr>
        <p:blipFill>
          <a:blip r:embed="rId4">
            <a:alphaModFix/>
          </a:blip>
          <a:stretch>
            <a:fillRect/>
          </a:stretch>
        </p:blipFill>
        <p:spPr>
          <a:xfrm>
            <a:off x="2687725" y="3443673"/>
            <a:ext cx="3000375" cy="1267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2"/>
          <p:cNvSpPr txBox="1"/>
          <p:nvPr>
            <p:ph idx="1" type="body"/>
          </p:nvPr>
        </p:nvSpPr>
        <p:spPr>
          <a:xfrm>
            <a:off x="163050" y="113300"/>
            <a:ext cx="8843700" cy="47919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Font typeface="Comfortaa"/>
              <a:buAutoNum type="arabicPeriod"/>
            </a:pPr>
            <a:r>
              <a:rPr b="1" lang="en-GB" sz="1800" u="sng">
                <a:solidFill>
                  <a:srgbClr val="DC143C"/>
                </a:solidFill>
                <a:latin typeface="Comfortaa"/>
                <a:ea typeface="Comfortaa"/>
                <a:cs typeface="Comfortaa"/>
                <a:sym typeface="Comfortaa"/>
              </a:rPr>
              <a:t>DATE() FUNCTION </a:t>
            </a:r>
            <a:r>
              <a:rPr b="1" lang="en-GB" sz="1500">
                <a:latin typeface="Comfortaa"/>
                <a:ea typeface="Comfortaa"/>
                <a:cs typeface="Comfortaa"/>
                <a:sym typeface="Comfortaa"/>
              </a:rPr>
              <a:t>-  Extracts the date part of the date.</a:t>
            </a:r>
            <a:endParaRPr b="1" sz="15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700" u="sng">
                <a:solidFill>
                  <a:srgbClr val="DC143C"/>
                </a:solidFill>
                <a:latin typeface="Comfortaa"/>
                <a:ea typeface="Comfortaa"/>
                <a:cs typeface="Comfortaa"/>
                <a:sym typeface="Comfortaa"/>
              </a:rPr>
              <a:t>MONTH() FUNCTION</a:t>
            </a:r>
            <a:r>
              <a:rPr b="1" lang="en-GB" sz="1600">
                <a:latin typeface="Comfortaa"/>
                <a:ea typeface="Comfortaa"/>
                <a:cs typeface="Comfortaa"/>
                <a:sym typeface="Comfortaa"/>
              </a:rPr>
              <a:t>-  R</a:t>
            </a:r>
            <a:r>
              <a:rPr b="1" lang="en-GB" sz="1600">
                <a:latin typeface="Comfortaa"/>
                <a:ea typeface="Comfortaa"/>
                <a:cs typeface="Comfortaa"/>
                <a:sym typeface="Comfortaa"/>
              </a:rPr>
              <a:t>eturns</a:t>
            </a:r>
            <a:r>
              <a:rPr b="1" lang="en-GB" sz="1600">
                <a:latin typeface="Comfortaa"/>
                <a:ea typeface="Comfortaa"/>
                <a:cs typeface="Comfortaa"/>
                <a:sym typeface="Comfortaa"/>
              </a:rPr>
              <a:t> the month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700" u="sng">
                <a:solidFill>
                  <a:srgbClr val="DC143C"/>
                </a:solidFill>
                <a:latin typeface="Comfortaa"/>
                <a:ea typeface="Comfortaa"/>
                <a:cs typeface="Comfortaa"/>
                <a:sym typeface="Comfortaa"/>
              </a:rPr>
              <a:t>MONTHNAME() FUNCTION</a:t>
            </a:r>
            <a:r>
              <a:rPr b="1" lang="en-GB" sz="1600">
                <a:latin typeface="Comfortaa"/>
                <a:ea typeface="Comfortaa"/>
                <a:cs typeface="Comfortaa"/>
                <a:sym typeface="Comfortaa"/>
              </a:rPr>
              <a:t>- Returns the name of month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600" u="sng">
                <a:solidFill>
                  <a:srgbClr val="DC143C"/>
                </a:solidFill>
                <a:latin typeface="Comfortaa"/>
                <a:ea typeface="Comfortaa"/>
                <a:cs typeface="Comfortaa"/>
                <a:sym typeface="Comfortaa"/>
              </a:rPr>
              <a:t>Y</a:t>
            </a:r>
            <a:r>
              <a:rPr b="1" lang="en-GB" sz="1700" u="sng">
                <a:solidFill>
                  <a:srgbClr val="DC143C"/>
                </a:solidFill>
                <a:latin typeface="Comfortaa"/>
                <a:ea typeface="Comfortaa"/>
                <a:cs typeface="Comfortaa"/>
                <a:sym typeface="Comfortaa"/>
              </a:rPr>
              <a:t>EAR() FUNCTION</a:t>
            </a:r>
            <a:r>
              <a:rPr b="1" lang="en-GB" sz="1600" u="sng">
                <a:solidFill>
                  <a:srgbClr val="DC143C"/>
                </a:solidFill>
                <a:latin typeface="Comfortaa"/>
                <a:ea typeface="Comfortaa"/>
                <a:cs typeface="Comfortaa"/>
                <a:sym typeface="Comfortaa"/>
              </a:rPr>
              <a:t>-</a:t>
            </a:r>
            <a:r>
              <a:rPr b="1" lang="en-GB" sz="1600">
                <a:latin typeface="Comfortaa"/>
                <a:ea typeface="Comfortaa"/>
                <a:cs typeface="Comfortaa"/>
                <a:sym typeface="Comfortaa"/>
              </a:rPr>
              <a:t> Returns the year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700" u="sng">
                <a:solidFill>
                  <a:srgbClr val="DC143C"/>
                </a:solidFill>
                <a:latin typeface="Comfortaa"/>
                <a:ea typeface="Comfortaa"/>
                <a:cs typeface="Comfortaa"/>
                <a:sym typeface="Comfortaa"/>
              </a:rPr>
              <a:t>DAYNAME()</a:t>
            </a:r>
            <a:r>
              <a:rPr b="1" lang="en-GB" sz="1600">
                <a:latin typeface="Comfortaa"/>
                <a:ea typeface="Comfortaa"/>
                <a:cs typeface="Comfortaa"/>
                <a:sym typeface="Comfortaa"/>
              </a:rPr>
              <a:t>- Returns the name of the weekday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700" u="sng">
                <a:solidFill>
                  <a:srgbClr val="DC143C"/>
                </a:solidFill>
                <a:latin typeface="Comfortaa"/>
                <a:ea typeface="Comfortaa"/>
                <a:cs typeface="Comfortaa"/>
                <a:sym typeface="Comfortaa"/>
              </a:rPr>
              <a:t>DAYOFMONTH()</a:t>
            </a:r>
            <a:r>
              <a:rPr b="1" lang="en-GB" sz="1600">
                <a:latin typeface="Comfortaa"/>
                <a:ea typeface="Comfortaa"/>
                <a:cs typeface="Comfortaa"/>
                <a:sym typeface="Comfortaa"/>
              </a:rPr>
              <a:t>- Returns </a:t>
            </a:r>
            <a:r>
              <a:rPr b="1" lang="en-GB" sz="1600">
                <a:latin typeface="Comfortaa"/>
                <a:ea typeface="Comfortaa"/>
                <a:cs typeface="Comfortaa"/>
                <a:sym typeface="Comfortaa"/>
              </a:rPr>
              <a:t>the</a:t>
            </a:r>
            <a:r>
              <a:rPr b="1" lang="en-GB" sz="1600">
                <a:latin typeface="Comfortaa"/>
                <a:ea typeface="Comfortaa"/>
                <a:cs typeface="Comfortaa"/>
                <a:sym typeface="Comfortaa"/>
              </a:rPr>
              <a:t> day of the month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700" u="sng">
                <a:solidFill>
                  <a:srgbClr val="DC143C"/>
                </a:solidFill>
                <a:latin typeface="Comfortaa"/>
                <a:ea typeface="Comfortaa"/>
                <a:cs typeface="Comfortaa"/>
                <a:sym typeface="Comfortaa"/>
              </a:rPr>
              <a:t>DAYOFWEEK()-</a:t>
            </a:r>
            <a:r>
              <a:rPr b="1" lang="en-GB" sz="1600">
                <a:latin typeface="Comfortaa"/>
                <a:ea typeface="Comfortaa"/>
                <a:cs typeface="Comfortaa"/>
                <a:sym typeface="Comfortaa"/>
              </a:rPr>
              <a:t>Returns the day weekday index for date.</a:t>
            </a:r>
            <a:endParaRPr b="1" sz="1600">
              <a:latin typeface="Comfortaa"/>
              <a:ea typeface="Comfortaa"/>
              <a:cs typeface="Comfortaa"/>
              <a:sym typeface="Comfortaa"/>
            </a:endParaRPr>
          </a:p>
          <a:p>
            <a:pPr indent="-330200" lvl="0" marL="457200" rtl="0" algn="l">
              <a:spcBef>
                <a:spcPts val="0"/>
              </a:spcBef>
              <a:spcAft>
                <a:spcPts val="0"/>
              </a:spcAft>
              <a:buSzPts val="1600"/>
              <a:buFont typeface="Comfortaa"/>
              <a:buAutoNum type="arabicPeriod"/>
            </a:pPr>
            <a:r>
              <a:rPr b="1" lang="en-GB" sz="1800" u="sng">
                <a:solidFill>
                  <a:srgbClr val="DC143C"/>
                </a:solidFill>
                <a:latin typeface="Comfortaa"/>
                <a:ea typeface="Comfortaa"/>
                <a:cs typeface="Comfortaa"/>
                <a:sym typeface="Comfortaa"/>
              </a:rPr>
              <a:t>DAYOFYEAR()</a:t>
            </a:r>
            <a:r>
              <a:rPr b="1" lang="en-GB" sz="1600">
                <a:latin typeface="Comfortaa"/>
                <a:ea typeface="Comfortaa"/>
                <a:cs typeface="Comfortaa"/>
                <a:sym typeface="Comfortaa"/>
              </a:rPr>
              <a:t>-Returns the day of the year for date.</a:t>
            </a:r>
            <a:endParaRPr b="1" sz="1600">
              <a:latin typeface="Comfortaa"/>
              <a:ea typeface="Comfortaa"/>
              <a:cs typeface="Comfortaa"/>
              <a:sym typeface="Comfortaa"/>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92" name="Google Shape;892;p112"/>
          <p:cNvPicPr preferRelativeResize="0"/>
          <p:nvPr/>
        </p:nvPicPr>
        <p:blipFill>
          <a:blip r:embed="rId3">
            <a:alphaModFix/>
          </a:blip>
          <a:stretch>
            <a:fillRect/>
          </a:stretch>
        </p:blipFill>
        <p:spPr>
          <a:xfrm>
            <a:off x="273725" y="2665800"/>
            <a:ext cx="8522749" cy="2239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3"/>
          <p:cNvSpPr txBox="1"/>
          <p:nvPr>
            <p:ph idx="1" type="body"/>
          </p:nvPr>
        </p:nvSpPr>
        <p:spPr>
          <a:xfrm>
            <a:off x="490525" y="420450"/>
            <a:ext cx="8254800" cy="427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i="1" lang="en-GB" sz="2650" u="sng">
                <a:solidFill>
                  <a:srgbClr val="980000"/>
                </a:solidFill>
                <a:highlight>
                  <a:srgbClr val="FFFFFF"/>
                </a:highlight>
                <a:latin typeface="Verdana"/>
                <a:ea typeface="Verdana"/>
                <a:cs typeface="Verdana"/>
                <a:sym typeface="Verdana"/>
              </a:rPr>
              <a:t>Difference between SYSDATE() and NOW():-</a:t>
            </a:r>
            <a:endParaRPr b="1" i="1" sz="2650" u="sng">
              <a:solidFill>
                <a:srgbClr val="980000"/>
              </a:solidFill>
              <a:highlight>
                <a:srgbClr val="FFFFFF"/>
              </a:highlight>
              <a:latin typeface="Verdana"/>
              <a:ea typeface="Verdana"/>
              <a:cs typeface="Verdana"/>
              <a:sym typeface="Verdana"/>
            </a:endParaRPr>
          </a:p>
          <a:p>
            <a:pPr indent="0" lvl="0" marL="0" rtl="0" algn="l">
              <a:spcBef>
                <a:spcPts val="1200"/>
              </a:spcBef>
              <a:spcAft>
                <a:spcPts val="0"/>
              </a:spcAft>
              <a:buNone/>
            </a:pPr>
            <a:r>
              <a:rPr b="1" i="1" lang="en-GB" sz="1800" u="sng">
                <a:solidFill>
                  <a:srgbClr val="DC143C"/>
                </a:solidFill>
                <a:highlight>
                  <a:srgbClr val="FFFFFF"/>
                </a:highlight>
                <a:latin typeface="Arial"/>
                <a:ea typeface="Arial"/>
                <a:cs typeface="Arial"/>
                <a:sym typeface="Arial"/>
              </a:rPr>
              <a:t>NOW() </a:t>
            </a:r>
            <a:r>
              <a:rPr b="1" i="1" lang="en-GB" sz="1800">
                <a:solidFill>
                  <a:srgbClr val="000000"/>
                </a:solidFill>
                <a:highlight>
                  <a:srgbClr val="FFFFFF"/>
                </a:highlight>
                <a:latin typeface="Arial"/>
                <a:ea typeface="Arial"/>
                <a:cs typeface="Arial"/>
                <a:sym typeface="Arial"/>
              </a:rPr>
              <a:t>function - Returns a steady time that indicates the time at which the particular statement began to execute.</a:t>
            </a:r>
            <a:endParaRPr b="1" i="1" sz="18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b="1" i="1" lang="en-GB" sz="1800" u="sng">
                <a:solidFill>
                  <a:srgbClr val="DC143C"/>
                </a:solidFill>
                <a:highlight>
                  <a:srgbClr val="FFFFFF"/>
                </a:highlight>
                <a:latin typeface="Arial"/>
                <a:ea typeface="Arial"/>
                <a:cs typeface="Arial"/>
                <a:sym typeface="Arial"/>
              </a:rPr>
              <a:t>SYSDATE()</a:t>
            </a:r>
            <a:r>
              <a:rPr b="1" i="1" lang="en-GB" sz="1800">
                <a:solidFill>
                  <a:srgbClr val="000000"/>
                </a:solidFill>
                <a:highlight>
                  <a:srgbClr val="FFFFFF"/>
                </a:highlight>
                <a:latin typeface="Arial"/>
                <a:ea typeface="Arial"/>
                <a:cs typeface="Arial"/>
                <a:sym typeface="Arial"/>
              </a:rPr>
              <a:t> function- Returns the accurate time at which the statement executes.</a:t>
            </a:r>
            <a:endParaRPr b="1" i="1" sz="18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sz="1150">
              <a:solidFill>
                <a:srgbClr val="000000"/>
              </a:solidFill>
              <a:highlight>
                <a:srgbClr val="FFFFFF"/>
              </a:highlight>
              <a:latin typeface="Verdana"/>
              <a:ea typeface="Verdana"/>
              <a:cs typeface="Verdana"/>
              <a:sym typeface="Verdana"/>
            </a:endParaRPr>
          </a:p>
          <a:p>
            <a:pPr indent="0" lvl="0" marL="0" rtl="0" algn="l">
              <a:spcBef>
                <a:spcPts val="1200"/>
              </a:spcBef>
              <a:spcAft>
                <a:spcPts val="1200"/>
              </a:spcAft>
              <a:buNone/>
            </a:pPr>
            <a:r>
              <a:t/>
            </a:r>
            <a:endParaRPr sz="1150">
              <a:solidFill>
                <a:srgbClr val="000000"/>
              </a:solidFill>
              <a:highlight>
                <a:srgbClr val="FFFFFF"/>
              </a:highlight>
              <a:latin typeface="Verdana"/>
              <a:ea typeface="Verdana"/>
              <a:cs typeface="Verdana"/>
              <a:sym typeface="Verdana"/>
            </a:endParaRPr>
          </a:p>
        </p:txBody>
      </p:sp>
      <p:pic>
        <p:nvPicPr>
          <p:cNvPr id="898" name="Google Shape;898;p113"/>
          <p:cNvPicPr preferRelativeResize="0"/>
          <p:nvPr/>
        </p:nvPicPr>
        <p:blipFill>
          <a:blip r:embed="rId3">
            <a:alphaModFix/>
          </a:blip>
          <a:stretch>
            <a:fillRect/>
          </a:stretch>
        </p:blipFill>
        <p:spPr>
          <a:xfrm>
            <a:off x="490525" y="2785350"/>
            <a:ext cx="4068600" cy="1495425"/>
          </a:xfrm>
          <a:prstGeom prst="rect">
            <a:avLst/>
          </a:prstGeom>
          <a:noFill/>
          <a:ln>
            <a:noFill/>
          </a:ln>
        </p:spPr>
      </p:pic>
      <p:pic>
        <p:nvPicPr>
          <p:cNvPr id="899" name="Google Shape;899;p113"/>
          <p:cNvPicPr preferRelativeResize="0"/>
          <p:nvPr/>
        </p:nvPicPr>
        <p:blipFill>
          <a:blip r:embed="rId4">
            <a:alphaModFix/>
          </a:blip>
          <a:stretch>
            <a:fillRect/>
          </a:stretch>
        </p:blipFill>
        <p:spPr>
          <a:xfrm>
            <a:off x="4638650" y="2842000"/>
            <a:ext cx="3737149" cy="14954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14"/>
          <p:cNvSpPr txBox="1"/>
          <p:nvPr>
            <p:ph type="title"/>
          </p:nvPr>
        </p:nvSpPr>
        <p:spPr>
          <a:xfrm>
            <a:off x="768125" y="3353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980000"/>
                </a:solidFill>
              </a:rPr>
              <a:t>Aggregate Function</a:t>
            </a:r>
            <a:endParaRPr b="1">
              <a:solidFill>
                <a:srgbClr val="980000"/>
              </a:solidFill>
            </a:endParaRPr>
          </a:p>
          <a:p>
            <a:pPr indent="0" lvl="0" marL="0" rtl="0" algn="l">
              <a:spcBef>
                <a:spcPts val="0"/>
              </a:spcBef>
              <a:spcAft>
                <a:spcPts val="0"/>
              </a:spcAft>
              <a:buNone/>
            </a:pPr>
            <a:r>
              <a:t/>
            </a:r>
            <a:endParaRPr/>
          </a:p>
        </p:txBody>
      </p:sp>
      <p:sp>
        <p:nvSpPr>
          <p:cNvPr id="905" name="Google Shape;905;p114"/>
          <p:cNvSpPr txBox="1"/>
          <p:nvPr/>
        </p:nvSpPr>
        <p:spPr>
          <a:xfrm>
            <a:off x="819150" y="887875"/>
            <a:ext cx="5878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4C4C4C"/>
                </a:solidFill>
                <a:highlight>
                  <a:srgbClr val="F4F4F4"/>
                </a:highlight>
              </a:rPr>
              <a:t>SQL aggregation is the task of collecting a set of values to return a single value. It is done with the help of aggregate functions, such as SUM, COUNT, and AVG. For example, in a database of products, you might want to calculate the average price of the whole inventory.</a:t>
            </a:r>
            <a:endParaRPr>
              <a:latin typeface="Calibri"/>
              <a:ea typeface="Calibri"/>
              <a:cs typeface="Calibri"/>
              <a:sym typeface="Calibri"/>
            </a:endParaRPr>
          </a:p>
        </p:txBody>
      </p:sp>
      <p:pic>
        <p:nvPicPr>
          <p:cNvPr id="906" name="Google Shape;906;p114"/>
          <p:cNvPicPr preferRelativeResize="0"/>
          <p:nvPr/>
        </p:nvPicPr>
        <p:blipFill>
          <a:blip r:embed="rId3">
            <a:alphaModFix/>
          </a:blip>
          <a:stretch>
            <a:fillRect/>
          </a:stretch>
        </p:blipFill>
        <p:spPr>
          <a:xfrm>
            <a:off x="2753000" y="2099215"/>
            <a:ext cx="5878201" cy="2414435"/>
          </a:xfrm>
          <a:prstGeom prst="rect">
            <a:avLst/>
          </a:prstGeom>
          <a:noFill/>
          <a:ln>
            <a:noFill/>
          </a:ln>
        </p:spPr>
      </p:pic>
      <p:pic>
        <p:nvPicPr>
          <p:cNvPr id="907" name="Google Shape;907;p114"/>
          <p:cNvPicPr preferRelativeResize="0"/>
          <p:nvPr/>
        </p:nvPicPr>
        <p:blipFill>
          <a:blip r:embed="rId4">
            <a:alphaModFix/>
          </a:blip>
          <a:stretch>
            <a:fillRect/>
          </a:stretch>
        </p:blipFill>
        <p:spPr>
          <a:xfrm>
            <a:off x="347275" y="3660250"/>
            <a:ext cx="2405725" cy="89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type="title"/>
          </p:nvPr>
        </p:nvSpPr>
        <p:spPr>
          <a:xfrm>
            <a:off x="1015725" y="322950"/>
            <a:ext cx="64242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rgbClr val="38761D"/>
                </a:solidFill>
                <a:latin typeface="Montserrat ExtraBold"/>
                <a:ea typeface="Montserrat ExtraBold"/>
                <a:cs typeface="Montserrat ExtraBold"/>
                <a:sym typeface="Montserrat ExtraBold"/>
              </a:rPr>
              <a:t>Ticket_Table</a:t>
            </a:r>
            <a:endParaRPr u="sng">
              <a:solidFill>
                <a:srgbClr val="38761D"/>
              </a:solidFill>
              <a:latin typeface="Montserrat ExtraBold"/>
              <a:ea typeface="Montserrat ExtraBold"/>
              <a:cs typeface="Montserrat ExtraBold"/>
              <a:sym typeface="Montserrat ExtraBold"/>
            </a:endParaRPr>
          </a:p>
        </p:txBody>
      </p:sp>
      <p:pic>
        <p:nvPicPr>
          <p:cNvPr id="331" name="Google Shape;331;p34"/>
          <p:cNvPicPr preferRelativeResize="0"/>
          <p:nvPr/>
        </p:nvPicPr>
        <p:blipFill>
          <a:blip r:embed="rId3">
            <a:alphaModFix/>
          </a:blip>
          <a:stretch>
            <a:fillRect/>
          </a:stretch>
        </p:blipFill>
        <p:spPr>
          <a:xfrm>
            <a:off x="1015725" y="1496650"/>
            <a:ext cx="7394801" cy="27987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5"/>
          <p:cNvSpPr txBox="1"/>
          <p:nvPr>
            <p:ph type="title"/>
          </p:nvPr>
        </p:nvSpPr>
        <p:spPr>
          <a:xfrm>
            <a:off x="353250" y="299075"/>
            <a:ext cx="7505700" cy="10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980000"/>
                </a:solidFill>
              </a:rPr>
              <a:t>Aggregate (count())</a:t>
            </a:r>
            <a:endParaRPr b="1">
              <a:solidFill>
                <a:srgbClr val="980000"/>
              </a:solidFill>
            </a:endParaRPr>
          </a:p>
        </p:txBody>
      </p:sp>
      <p:pic>
        <p:nvPicPr>
          <p:cNvPr id="913" name="Google Shape;913;p115"/>
          <p:cNvPicPr preferRelativeResize="0"/>
          <p:nvPr/>
        </p:nvPicPr>
        <p:blipFill>
          <a:blip r:embed="rId3">
            <a:alphaModFix/>
          </a:blip>
          <a:stretch>
            <a:fillRect/>
          </a:stretch>
        </p:blipFill>
        <p:spPr>
          <a:xfrm>
            <a:off x="2302850" y="1800200"/>
            <a:ext cx="6535024" cy="2730975"/>
          </a:xfrm>
          <a:prstGeom prst="rect">
            <a:avLst/>
          </a:prstGeom>
          <a:noFill/>
          <a:ln>
            <a:noFill/>
          </a:ln>
        </p:spPr>
      </p:pic>
      <p:pic>
        <p:nvPicPr>
          <p:cNvPr id="914" name="Google Shape;914;p115"/>
          <p:cNvPicPr preferRelativeResize="0"/>
          <p:nvPr/>
        </p:nvPicPr>
        <p:blipFill>
          <a:blip r:embed="rId4">
            <a:alphaModFix/>
          </a:blip>
          <a:stretch>
            <a:fillRect/>
          </a:stretch>
        </p:blipFill>
        <p:spPr>
          <a:xfrm>
            <a:off x="1278350" y="814950"/>
            <a:ext cx="5917775" cy="7637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16"/>
          <p:cNvSpPr txBox="1"/>
          <p:nvPr>
            <p:ph type="title"/>
          </p:nvPr>
        </p:nvSpPr>
        <p:spPr>
          <a:xfrm>
            <a:off x="819150" y="3543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Aggregate (AVG)</a:t>
            </a:r>
            <a:endParaRPr b="1" i="1" u="sng">
              <a:solidFill>
                <a:srgbClr val="980000"/>
              </a:solidFill>
            </a:endParaRPr>
          </a:p>
        </p:txBody>
      </p:sp>
      <p:pic>
        <p:nvPicPr>
          <p:cNvPr id="920" name="Google Shape;920;p116"/>
          <p:cNvPicPr preferRelativeResize="0"/>
          <p:nvPr/>
        </p:nvPicPr>
        <p:blipFill>
          <a:blip r:embed="rId3">
            <a:alphaModFix/>
          </a:blip>
          <a:stretch>
            <a:fillRect/>
          </a:stretch>
        </p:blipFill>
        <p:spPr>
          <a:xfrm>
            <a:off x="552450" y="3364147"/>
            <a:ext cx="8222801" cy="1517715"/>
          </a:xfrm>
          <a:prstGeom prst="rect">
            <a:avLst/>
          </a:prstGeom>
          <a:noFill/>
          <a:ln>
            <a:noFill/>
          </a:ln>
        </p:spPr>
      </p:pic>
      <p:pic>
        <p:nvPicPr>
          <p:cNvPr id="921" name="Google Shape;921;p116"/>
          <p:cNvPicPr preferRelativeResize="0"/>
          <p:nvPr/>
        </p:nvPicPr>
        <p:blipFill>
          <a:blip r:embed="rId4">
            <a:alphaModFix/>
          </a:blip>
          <a:stretch>
            <a:fillRect/>
          </a:stretch>
        </p:blipFill>
        <p:spPr>
          <a:xfrm>
            <a:off x="552450" y="1508950"/>
            <a:ext cx="7717301" cy="1773575"/>
          </a:xfrm>
          <a:prstGeom prst="rect">
            <a:avLst/>
          </a:prstGeom>
          <a:noFill/>
          <a:ln>
            <a:noFill/>
          </a:ln>
        </p:spPr>
      </p:pic>
      <p:pic>
        <p:nvPicPr>
          <p:cNvPr id="922" name="Google Shape;922;p116"/>
          <p:cNvPicPr preferRelativeResize="0"/>
          <p:nvPr/>
        </p:nvPicPr>
        <p:blipFill>
          <a:blip r:embed="rId5">
            <a:alphaModFix/>
          </a:blip>
          <a:stretch>
            <a:fillRect/>
          </a:stretch>
        </p:blipFill>
        <p:spPr>
          <a:xfrm>
            <a:off x="3275925" y="3725850"/>
            <a:ext cx="5274800" cy="10947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7"/>
          <p:cNvSpPr txBox="1"/>
          <p:nvPr>
            <p:ph type="title"/>
          </p:nvPr>
        </p:nvSpPr>
        <p:spPr>
          <a:xfrm>
            <a:off x="512975" y="365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980000"/>
                </a:solidFill>
              </a:rPr>
              <a:t>Aggregate(Max() , Min())</a:t>
            </a:r>
            <a:endParaRPr b="1">
              <a:solidFill>
                <a:srgbClr val="980000"/>
              </a:solidFill>
            </a:endParaRPr>
          </a:p>
        </p:txBody>
      </p:sp>
      <p:pic>
        <p:nvPicPr>
          <p:cNvPr id="928" name="Google Shape;928;p117"/>
          <p:cNvPicPr preferRelativeResize="0"/>
          <p:nvPr/>
        </p:nvPicPr>
        <p:blipFill>
          <a:blip r:embed="rId3">
            <a:alphaModFix/>
          </a:blip>
          <a:stretch>
            <a:fillRect/>
          </a:stretch>
        </p:blipFill>
        <p:spPr>
          <a:xfrm>
            <a:off x="1068175" y="2986700"/>
            <a:ext cx="6395325" cy="1829550"/>
          </a:xfrm>
          <a:prstGeom prst="rect">
            <a:avLst/>
          </a:prstGeom>
          <a:noFill/>
          <a:ln>
            <a:noFill/>
          </a:ln>
        </p:spPr>
      </p:pic>
      <p:pic>
        <p:nvPicPr>
          <p:cNvPr id="929" name="Google Shape;929;p117"/>
          <p:cNvPicPr preferRelativeResize="0"/>
          <p:nvPr/>
        </p:nvPicPr>
        <p:blipFill>
          <a:blip r:embed="rId4">
            <a:alphaModFix/>
          </a:blip>
          <a:stretch>
            <a:fillRect/>
          </a:stretch>
        </p:blipFill>
        <p:spPr>
          <a:xfrm>
            <a:off x="1068175" y="1129175"/>
            <a:ext cx="3065675" cy="1775875"/>
          </a:xfrm>
          <a:prstGeom prst="rect">
            <a:avLst/>
          </a:prstGeom>
          <a:noFill/>
          <a:ln>
            <a:noFill/>
          </a:ln>
        </p:spPr>
      </p:pic>
      <p:pic>
        <p:nvPicPr>
          <p:cNvPr id="930" name="Google Shape;930;p117"/>
          <p:cNvPicPr preferRelativeResize="0"/>
          <p:nvPr/>
        </p:nvPicPr>
        <p:blipFill>
          <a:blip r:embed="rId5">
            <a:alphaModFix/>
          </a:blip>
          <a:stretch>
            <a:fillRect/>
          </a:stretch>
        </p:blipFill>
        <p:spPr>
          <a:xfrm>
            <a:off x="3969900" y="1861763"/>
            <a:ext cx="4652949" cy="798025"/>
          </a:xfrm>
          <a:prstGeom prst="rect">
            <a:avLst/>
          </a:prstGeom>
          <a:noFill/>
          <a:ln>
            <a:noFill/>
          </a:ln>
        </p:spPr>
      </p:pic>
      <p:pic>
        <p:nvPicPr>
          <p:cNvPr id="931" name="Google Shape;931;p117"/>
          <p:cNvPicPr preferRelativeResize="0"/>
          <p:nvPr/>
        </p:nvPicPr>
        <p:blipFill>
          <a:blip r:embed="rId6">
            <a:alphaModFix/>
          </a:blip>
          <a:stretch>
            <a:fillRect/>
          </a:stretch>
        </p:blipFill>
        <p:spPr>
          <a:xfrm>
            <a:off x="4041994" y="3740523"/>
            <a:ext cx="3930705" cy="954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8"/>
          <p:cNvSpPr txBox="1"/>
          <p:nvPr>
            <p:ph type="title"/>
          </p:nvPr>
        </p:nvSpPr>
        <p:spPr>
          <a:xfrm>
            <a:off x="184725" y="218550"/>
            <a:ext cx="6239100" cy="51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GB" u="sng">
                <a:solidFill>
                  <a:srgbClr val="980000"/>
                </a:solidFill>
              </a:rPr>
              <a:t>ORDER BY(Increasing(Default))</a:t>
            </a:r>
            <a:endParaRPr b="1" i="1" u="sng">
              <a:solidFill>
                <a:srgbClr val="980000"/>
              </a:solidFill>
            </a:endParaRPr>
          </a:p>
        </p:txBody>
      </p:sp>
      <p:pic>
        <p:nvPicPr>
          <p:cNvPr id="937" name="Google Shape;937;p118"/>
          <p:cNvPicPr preferRelativeResize="0"/>
          <p:nvPr/>
        </p:nvPicPr>
        <p:blipFill>
          <a:blip r:embed="rId3">
            <a:alphaModFix/>
          </a:blip>
          <a:stretch>
            <a:fillRect/>
          </a:stretch>
        </p:blipFill>
        <p:spPr>
          <a:xfrm>
            <a:off x="465038" y="2150475"/>
            <a:ext cx="7932976" cy="2471625"/>
          </a:xfrm>
          <a:prstGeom prst="rect">
            <a:avLst/>
          </a:prstGeom>
          <a:noFill/>
          <a:ln>
            <a:noFill/>
          </a:ln>
        </p:spPr>
      </p:pic>
      <p:sp>
        <p:nvSpPr>
          <p:cNvPr id="938" name="Google Shape;938;p118"/>
          <p:cNvSpPr txBox="1"/>
          <p:nvPr/>
        </p:nvSpPr>
        <p:spPr>
          <a:xfrm>
            <a:off x="184725" y="812075"/>
            <a:ext cx="8493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latin typeface="Calibri"/>
                <a:ea typeface="Calibri"/>
                <a:cs typeface="Calibri"/>
                <a:sym typeface="Calibri"/>
              </a:rPr>
              <a:t>The ORDER BY keyword is used to sort the result-set in ascending or descending order.</a:t>
            </a:r>
            <a:endParaRPr sz="1500">
              <a:latin typeface="Calibri"/>
              <a:ea typeface="Calibri"/>
              <a:cs typeface="Calibri"/>
              <a:sym typeface="Calibri"/>
            </a:endParaRPr>
          </a:p>
          <a:p>
            <a:pPr indent="0" lvl="0" marL="0" rtl="0" algn="l">
              <a:spcBef>
                <a:spcPts val="0"/>
              </a:spcBef>
              <a:spcAft>
                <a:spcPts val="0"/>
              </a:spcAft>
              <a:buNone/>
            </a:pPr>
            <a:r>
              <a:rPr lang="en-GB" sz="1500">
                <a:latin typeface="Calibri"/>
                <a:ea typeface="Calibri"/>
                <a:cs typeface="Calibri"/>
                <a:sym typeface="Calibri"/>
              </a:rPr>
              <a:t>The ORDER BY keyword sorts the records in ascending order by default. To sort the records in descending order, use the DESC keyword.</a:t>
            </a:r>
            <a:endParaRPr sz="1000">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9"/>
          <p:cNvSpPr txBox="1"/>
          <p:nvPr>
            <p:ph type="title"/>
          </p:nvPr>
        </p:nvSpPr>
        <p:spPr>
          <a:xfrm>
            <a:off x="615050" y="568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Order by </a:t>
            </a:r>
            <a:r>
              <a:rPr b="1" i="1" lang="en-GB" u="sng">
                <a:solidFill>
                  <a:srgbClr val="980000"/>
                </a:solidFill>
              </a:rPr>
              <a:t>(Descending )</a:t>
            </a:r>
            <a:endParaRPr b="1" i="1" u="sng">
              <a:solidFill>
                <a:srgbClr val="980000"/>
              </a:solidFill>
            </a:endParaRPr>
          </a:p>
        </p:txBody>
      </p:sp>
      <p:pic>
        <p:nvPicPr>
          <p:cNvPr id="944" name="Google Shape;944;p119"/>
          <p:cNvPicPr preferRelativeResize="0"/>
          <p:nvPr/>
        </p:nvPicPr>
        <p:blipFill>
          <a:blip r:embed="rId3">
            <a:alphaModFix/>
          </a:blip>
          <a:stretch>
            <a:fillRect/>
          </a:stretch>
        </p:blipFill>
        <p:spPr>
          <a:xfrm>
            <a:off x="489850" y="1729400"/>
            <a:ext cx="7756076" cy="2273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0"/>
          <p:cNvSpPr txBox="1"/>
          <p:nvPr>
            <p:ph type="title"/>
          </p:nvPr>
        </p:nvSpPr>
        <p:spPr>
          <a:xfrm>
            <a:off x="354475" y="376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Order by (Combined )</a:t>
            </a:r>
            <a:endParaRPr b="1" i="1" u="sng">
              <a:solidFill>
                <a:srgbClr val="980000"/>
              </a:solidFill>
            </a:endParaRPr>
          </a:p>
        </p:txBody>
      </p:sp>
      <p:sp>
        <p:nvSpPr>
          <p:cNvPr id="950" name="Google Shape;950;p120"/>
          <p:cNvSpPr txBox="1"/>
          <p:nvPr/>
        </p:nvSpPr>
        <p:spPr>
          <a:xfrm>
            <a:off x="689875" y="1063125"/>
            <a:ext cx="6410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951" name="Google Shape;951;p120"/>
          <p:cNvPicPr preferRelativeResize="0"/>
          <p:nvPr/>
        </p:nvPicPr>
        <p:blipFill>
          <a:blip r:embed="rId3">
            <a:alphaModFix/>
          </a:blip>
          <a:stretch>
            <a:fillRect/>
          </a:stretch>
        </p:blipFill>
        <p:spPr>
          <a:xfrm>
            <a:off x="1095375" y="1548475"/>
            <a:ext cx="6953250" cy="2667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1"/>
          <p:cNvSpPr txBox="1"/>
          <p:nvPr>
            <p:ph type="title"/>
          </p:nvPr>
        </p:nvSpPr>
        <p:spPr>
          <a:xfrm>
            <a:off x="354475" y="376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GB" u="sng">
                <a:solidFill>
                  <a:srgbClr val="980000"/>
                </a:solidFill>
              </a:rPr>
              <a:t>Order by (column no)</a:t>
            </a:r>
            <a:endParaRPr b="1" i="1" u="sng">
              <a:solidFill>
                <a:srgbClr val="980000"/>
              </a:solidFill>
            </a:endParaRPr>
          </a:p>
        </p:txBody>
      </p:sp>
      <p:sp>
        <p:nvSpPr>
          <p:cNvPr id="957" name="Google Shape;957;p121"/>
          <p:cNvSpPr txBox="1"/>
          <p:nvPr/>
        </p:nvSpPr>
        <p:spPr>
          <a:xfrm>
            <a:off x="689875" y="1063125"/>
            <a:ext cx="6410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958" name="Google Shape;958;p121"/>
          <p:cNvPicPr preferRelativeResize="0"/>
          <p:nvPr/>
        </p:nvPicPr>
        <p:blipFill>
          <a:blip r:embed="rId3">
            <a:alphaModFix/>
          </a:blip>
          <a:stretch>
            <a:fillRect/>
          </a:stretch>
        </p:blipFill>
        <p:spPr>
          <a:xfrm>
            <a:off x="689875" y="1636325"/>
            <a:ext cx="8056350" cy="2438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22"/>
          <p:cNvSpPr txBox="1"/>
          <p:nvPr>
            <p:ph type="title"/>
          </p:nvPr>
        </p:nvSpPr>
        <p:spPr>
          <a:xfrm>
            <a:off x="819150" y="405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Group By</a:t>
            </a:r>
            <a:endParaRPr b="1" i="1" u="sng">
              <a:solidFill>
                <a:srgbClr val="980000"/>
              </a:solidFill>
            </a:endParaRPr>
          </a:p>
        </p:txBody>
      </p:sp>
      <p:sp>
        <p:nvSpPr>
          <p:cNvPr id="964" name="Google Shape;964;p122"/>
          <p:cNvSpPr txBox="1"/>
          <p:nvPr/>
        </p:nvSpPr>
        <p:spPr>
          <a:xfrm>
            <a:off x="679000" y="1038725"/>
            <a:ext cx="758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highlight>
                  <a:srgbClr val="FFFFFF"/>
                </a:highlight>
              </a:rPr>
              <a:t>The SQL GROUP BY clause is used in collaboration with the SELECT statement to arrange identical data into groups. This GROUP BY clause follows the WHERE clause in a SELECT statement and precedes the ORDER BY clause. </a:t>
            </a:r>
            <a:endParaRPr sz="2000">
              <a:latin typeface="Calibri"/>
              <a:ea typeface="Calibri"/>
              <a:cs typeface="Calibri"/>
              <a:sym typeface="Calibri"/>
            </a:endParaRPr>
          </a:p>
        </p:txBody>
      </p:sp>
      <p:pic>
        <p:nvPicPr>
          <p:cNvPr id="965" name="Google Shape;965;p122"/>
          <p:cNvPicPr preferRelativeResize="0"/>
          <p:nvPr/>
        </p:nvPicPr>
        <p:blipFill>
          <a:blip r:embed="rId3">
            <a:alphaModFix/>
          </a:blip>
          <a:stretch>
            <a:fillRect/>
          </a:stretch>
        </p:blipFill>
        <p:spPr>
          <a:xfrm>
            <a:off x="1529438" y="2331725"/>
            <a:ext cx="5881024" cy="2506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971" name="Google Shape;971;p1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2" name="Google Shape;972;p123"/>
          <p:cNvPicPr preferRelativeResize="0"/>
          <p:nvPr/>
        </p:nvPicPr>
        <p:blipFill>
          <a:blip r:embed="rId3">
            <a:alphaModFix/>
          </a:blip>
          <a:stretch>
            <a:fillRect/>
          </a:stretch>
        </p:blipFill>
        <p:spPr>
          <a:xfrm>
            <a:off x="528625" y="670825"/>
            <a:ext cx="8086725" cy="3352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819150" y="3721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GB" u="sng">
                <a:solidFill>
                  <a:srgbClr val="980000"/>
                </a:solidFill>
              </a:rPr>
              <a:t>Having By</a:t>
            </a:r>
            <a:endParaRPr b="1" i="1" u="sng">
              <a:solidFill>
                <a:srgbClr val="980000"/>
              </a:solidFill>
            </a:endParaRPr>
          </a:p>
        </p:txBody>
      </p:sp>
      <p:sp>
        <p:nvSpPr>
          <p:cNvPr id="978" name="Google Shape;978;p124"/>
          <p:cNvSpPr txBox="1"/>
          <p:nvPr/>
        </p:nvSpPr>
        <p:spPr>
          <a:xfrm>
            <a:off x="849750" y="960200"/>
            <a:ext cx="731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highlight>
                  <a:srgbClr val="FFFFFF"/>
                </a:highlight>
                <a:latin typeface="Roboto"/>
                <a:ea typeface="Roboto"/>
                <a:cs typeface="Roboto"/>
                <a:sym typeface="Roboto"/>
              </a:rPr>
              <a:t>The </a:t>
            </a:r>
            <a:r>
              <a:rPr lang="en-GB" sz="1800"/>
              <a:t>HAVING</a:t>
            </a:r>
            <a:r>
              <a:rPr lang="en-GB" sz="1800">
                <a:highlight>
                  <a:srgbClr val="FFFFFF"/>
                </a:highlight>
                <a:latin typeface="Roboto"/>
                <a:ea typeface="Roboto"/>
                <a:cs typeface="Roboto"/>
                <a:sym typeface="Roboto"/>
              </a:rPr>
              <a:t> clause is often used with the </a:t>
            </a:r>
            <a:r>
              <a:rPr lang="en-GB" sz="1800">
                <a:solidFill>
                  <a:schemeClr val="hlink"/>
                </a:solidFill>
                <a:uFill>
                  <a:noFill/>
                </a:uFill>
                <a:hlinkClick r:id="rId3"/>
              </a:rPr>
              <a:t>GROUP BY</a:t>
            </a:r>
            <a:r>
              <a:rPr lang="en-GB" sz="1800">
                <a:highlight>
                  <a:srgbClr val="FFFFFF"/>
                </a:highlight>
                <a:latin typeface="Roboto"/>
                <a:ea typeface="Roboto"/>
                <a:cs typeface="Roboto"/>
                <a:sym typeface="Roboto"/>
              </a:rPr>
              <a:t> clause to filter groups based on a specified condition. If you omit the </a:t>
            </a:r>
            <a:r>
              <a:rPr lang="en-GB" sz="1800"/>
              <a:t>GROUP BY</a:t>
            </a:r>
            <a:r>
              <a:rPr lang="en-GB" sz="1800">
                <a:highlight>
                  <a:srgbClr val="FFFFFF"/>
                </a:highlight>
                <a:latin typeface="Roboto"/>
                <a:ea typeface="Roboto"/>
                <a:cs typeface="Roboto"/>
                <a:sym typeface="Roboto"/>
              </a:rPr>
              <a:t> clause, the </a:t>
            </a:r>
            <a:r>
              <a:rPr lang="en-GB" sz="1800"/>
              <a:t>HAVING</a:t>
            </a:r>
            <a:r>
              <a:rPr lang="en-GB" sz="1800">
                <a:highlight>
                  <a:srgbClr val="FFFFFF"/>
                </a:highlight>
                <a:latin typeface="Roboto"/>
                <a:ea typeface="Roboto"/>
                <a:cs typeface="Roboto"/>
                <a:sym typeface="Roboto"/>
              </a:rPr>
              <a:t> clause behaves like the </a:t>
            </a:r>
            <a:r>
              <a:rPr lang="en-GB" sz="1800">
                <a:solidFill>
                  <a:schemeClr val="hlink"/>
                </a:solidFill>
                <a:uFill>
                  <a:noFill/>
                </a:uFill>
                <a:hlinkClick r:id="rId4"/>
              </a:rPr>
              <a:t>WHERE</a:t>
            </a:r>
            <a:r>
              <a:rPr lang="en-GB" sz="1800">
                <a:highlight>
                  <a:srgbClr val="FFFFFF"/>
                </a:highlight>
                <a:latin typeface="Roboto"/>
                <a:ea typeface="Roboto"/>
                <a:cs typeface="Roboto"/>
                <a:sym typeface="Roboto"/>
              </a:rPr>
              <a:t> clause.</a:t>
            </a:r>
            <a:endParaRPr sz="1800">
              <a:latin typeface="Calibri"/>
              <a:ea typeface="Calibri"/>
              <a:cs typeface="Calibri"/>
              <a:sym typeface="Calibri"/>
            </a:endParaRPr>
          </a:p>
        </p:txBody>
      </p:sp>
      <p:pic>
        <p:nvPicPr>
          <p:cNvPr id="979" name="Google Shape;979;p124"/>
          <p:cNvPicPr preferRelativeResize="0"/>
          <p:nvPr/>
        </p:nvPicPr>
        <p:blipFill>
          <a:blip r:embed="rId5">
            <a:alphaModFix/>
          </a:blip>
          <a:stretch>
            <a:fillRect/>
          </a:stretch>
        </p:blipFill>
        <p:spPr>
          <a:xfrm>
            <a:off x="1134950" y="1976000"/>
            <a:ext cx="6742693" cy="2915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